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21.5.2019.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67944" y="1124744"/>
            <a:ext cx="4498840" cy="1300126"/>
          </a:xfrm>
        </p:spPr>
        <p:txBody>
          <a:bodyPr>
            <a:normAutofit fontScale="90000"/>
          </a:bodyPr>
          <a:lstStyle/>
          <a:p>
            <a:r>
              <a:rPr lang="hr-HR" sz="8000" dirty="0" smtClean="0"/>
              <a:t>SKRAD</a:t>
            </a:r>
            <a:endParaRPr lang="hr-HR" sz="8000" dirty="0"/>
          </a:p>
        </p:txBody>
      </p:sp>
      <p:pic>
        <p:nvPicPr>
          <p:cNvPr id="1026" name="Picture 2" descr="Slikovni rezultat za skrad povij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62630"/>
            <a:ext cx="7007316" cy="343066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4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80728"/>
            <a:ext cx="33490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Centar crkvenog života do 1975. godine bilo je obližnje selo </a:t>
            </a:r>
            <a:r>
              <a:rPr lang="hr-HR" sz="2400" dirty="0" err="1" smtClean="0"/>
              <a:t>Divjake</a:t>
            </a:r>
            <a:r>
              <a:rPr lang="hr-HR" sz="2400" dirty="0" smtClean="0"/>
              <a:t> sa crkvom sv. Izidora iz 1754. g. Danas je crkveno središte skradska crkva sv. Antuna Padovanskog, sagrađena 1864.g.</a:t>
            </a:r>
            <a:endParaRPr lang="hr-HR" sz="2400" dirty="0"/>
          </a:p>
        </p:txBody>
      </p:sp>
      <p:pic>
        <p:nvPicPr>
          <p:cNvPr id="6146" name="Picture 2" descr="Slikovni rezultat za crkva sk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942438" cy="52565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9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smtClean="0"/>
              <a:t>Zlatnim dobom Skrada smatra se razdoblje do početka Drugog svjetskog rata. Naime, u tom je periodu Skrad, zbog pogodnih klimatskih prilika, bio važno turističko i lječilišno središte za liječenje dišnih organa. </a:t>
            </a:r>
          </a:p>
          <a:p>
            <a:pPr marL="0" indent="0">
              <a:buNone/>
            </a:pPr>
            <a:r>
              <a:rPr lang="hr-HR" dirty="0" smtClean="0"/>
              <a:t>U tu je svrhu najprije 1914.g. osnovano Društvo za promet stranaca, 1938.g. zgrade dječjeg oporavilišta te sanatorij za oporavak </a:t>
            </a:r>
            <a:r>
              <a:rPr lang="hr-HR" dirty="0" err="1" smtClean="0"/>
              <a:t>podmorničara</a:t>
            </a:r>
            <a:r>
              <a:rPr lang="hr-HR" dirty="0" smtClean="0"/>
              <a:t> Ratne mornarice Kraljevine Jugoslavije te </a:t>
            </a:r>
            <a:r>
              <a:rPr lang="hr-HR" dirty="0" err="1" smtClean="0"/>
              <a:t>Filijalna</a:t>
            </a:r>
            <a:r>
              <a:rPr lang="hr-HR" dirty="0" smtClean="0"/>
              <a:t> dječja kolonija CK-a.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Skrad je 1936.g. proglašen „visinskom zračnom banjom”.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22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2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U tom je periodu upravo u Skradu – 1919. godine – sagrađen prvi hotel u Gorskom kotaru, hotel „Zeleni vir”. A ubrzo nakon toga otvorena je i vila „Verin bor” po uzoru na onodobne švicarske objekte. </a:t>
            </a:r>
            <a:endParaRPr lang="hr-HR" dirty="0"/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8241"/>
            <a:ext cx="5053980" cy="34687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skrad stare ftograf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40119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2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54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Nažalost hotel danas nije u funkciji jer je Skrad izgradnjom autoceste Rijeka – Zagreb, koja ga je mimoišla, izgubio </a:t>
            </a:r>
            <a:r>
              <a:rPr lang="hr-HR" dirty="0" smtClean="0"/>
              <a:t>mjesto na turističkoj mapi Hrvatske. Ne tako davno gotovo su svi autobusi na liniji Rijeka – Zagreb stajali u Skradu, a putnici su uživali u bogatoj ponudi štrudla (savijača).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 descr="Slikovni rezultat za skrad stare fotograf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248042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skrad stare fotograf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08" y="3191004"/>
            <a:ext cx="5310793" cy="34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2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82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Skrad također prednjači među goranskim naseljima po tome što je prvi dobio električnu struju. Naime, 1921. godine u blizini Skrada sagrađena je i puštena u promet prva hidroelektrana u Gorskom kotaru, HE „Munjara” koja od tada neprestano radi, a smatra se spomenikom tehničke kulture. </a:t>
            </a:r>
            <a:endParaRPr lang="hr-HR" sz="2400" dirty="0"/>
          </a:p>
        </p:txBody>
      </p:sp>
      <p:pic>
        <p:nvPicPr>
          <p:cNvPr id="9218" name="Picture 2" descr="Slikovni rezultat za munjara zeleni v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7" y="3068960"/>
            <a:ext cx="6543928" cy="316835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7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26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HE „Munjara” napaja vodom snažan izvor u dnu plitke špilje podno 70-</a:t>
            </a:r>
            <a:r>
              <a:rPr lang="hr-HR" dirty="0" err="1" smtClean="0"/>
              <a:t>ak</a:t>
            </a:r>
            <a:r>
              <a:rPr lang="hr-HR" dirty="0" smtClean="0"/>
              <a:t> metara visoke stijene niz koju se ruši slap. Jezerce je smaragdno-zelene boje te se stoga naziva Zeleni vir. Od 1962.g. Zeleni je vir geomorfološki rezervat, a od 2011.g. zaštićeni krajobraz kojeg rado posjećuju izletnici. </a:t>
            </a:r>
            <a:endParaRPr lang="hr-HR" dirty="0"/>
          </a:p>
        </p:txBody>
      </p:sp>
      <p:pic>
        <p:nvPicPr>
          <p:cNvPr id="10242" name="Picture 2" descr="Slikovni rezultat za zeleni v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9948"/>
            <a:ext cx="2664296" cy="35523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likovni rezultat za zeleni v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64219"/>
            <a:ext cx="4971310" cy="33121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7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692696"/>
            <a:ext cx="4032448" cy="5346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Uz Zeleni vir nalazi se i Vražji prolaz – kanjon pun divlje romantike. Naime, kroz usku guduru, jedna 2 m široku, među stijenama visokim 100-</a:t>
            </a:r>
            <a:r>
              <a:rPr lang="hr-HR" dirty="0" err="1" smtClean="0"/>
              <a:t>ak</a:t>
            </a:r>
            <a:r>
              <a:rPr lang="hr-HR" dirty="0" smtClean="0"/>
              <a:t> metara, probija se, divlje šumeći, planinski potok Jasle. Nad njime, na nosačima načinjene su galerije i mostići, a najbolje ga je posjetiti tijekom proljeća i jeseni kada obiluje vodom.</a:t>
            </a:r>
            <a:endParaRPr lang="hr-HR" dirty="0"/>
          </a:p>
        </p:txBody>
      </p:sp>
      <p:pic>
        <p:nvPicPr>
          <p:cNvPr id="11266" name="Picture 2" descr="Slikovni rezultat za vražji prol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83" y="476672"/>
            <a:ext cx="4512501" cy="338437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vražji prol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34" y="4077072"/>
            <a:ext cx="4528630" cy="24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6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538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Put kroz Vražji prolaz završava podno ulaza u Muževu </a:t>
            </a:r>
            <a:r>
              <a:rPr lang="hr-HR" dirty="0" err="1" smtClean="0"/>
              <a:t>hišicu</a:t>
            </a:r>
            <a:r>
              <a:rPr lang="hr-HR" dirty="0" smtClean="0"/>
              <a:t>, malu spilju u kojoj se nekada stanovništvo skrivalo pred Turcima. Na kraju spilje nalazi se malena dvorana s jezercem u kojem su istraživači pronašli čovječju ribicu.</a:t>
            </a:r>
            <a:endParaRPr lang="hr-HR" dirty="0"/>
          </a:p>
        </p:txBody>
      </p:sp>
      <p:pic>
        <p:nvPicPr>
          <p:cNvPr id="1229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4909964" cy="36900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1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Skradu također izvire rijeka Dobra.</a:t>
            </a:r>
            <a:endParaRPr lang="hr-HR" dirty="0"/>
          </a:p>
        </p:txBody>
      </p:sp>
      <p:pic>
        <p:nvPicPr>
          <p:cNvPr id="13314" name="Picture 2" descr="Slikovni rezultat za izvor dobre sk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15000" cy="42862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3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866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Naša je škola malena. Ima nas svega 37 učenika u razrednoj nastavi i 25 u predmetnoj nastavi. Ali volim uživati u onome što nam pruža nam zavičaj. Nadamo se tad ste kroz ovu prezentaciju upoznali naš Skrad i da ćete nas jednom posjetiti.</a:t>
            </a:r>
            <a:endParaRPr lang="hr-HR" dirty="0"/>
          </a:p>
        </p:txBody>
      </p:sp>
      <p:pic>
        <p:nvPicPr>
          <p:cNvPr id="14338" name="Picture 2" descr="Slikovni rezultat za oš sk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8006105" cy="25202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5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144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sz="2400" dirty="0" smtClean="0"/>
              <a:t>Skrad je jedno od najmanjih naselja Gorskog kotara i Primorsko-goranske županije. Nalazi se 16 km istočno od Delnica i 60 km od Rijeke. Općina Skrad na površini od 54 km² obuhvaća 32 manja ili veća naselja i zaseoka, od toga 7 bez stanovnika.</a:t>
            </a:r>
            <a:endParaRPr lang="hr-HR" sz="2400" dirty="0"/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80520" cy="44432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5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826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r-HR" sz="2400" dirty="0" smtClean="0"/>
              <a:t>Smjestio se na padinama Skradskog vrha, na 700 metara nadmorske visine. </a:t>
            </a:r>
          </a:p>
          <a:p>
            <a:pPr marL="0" indent="0" algn="just">
              <a:buNone/>
            </a:pPr>
            <a:r>
              <a:rPr lang="hr-HR" sz="2400" dirty="0" smtClean="0"/>
              <a:t>Antun </a:t>
            </a:r>
            <a:r>
              <a:rPr lang="hr-HR" sz="2400" dirty="0" err="1" smtClean="0"/>
              <a:t>Nemčić</a:t>
            </a:r>
            <a:r>
              <a:rPr lang="hr-HR" sz="2400" dirty="0" smtClean="0"/>
              <a:t>, hrvatski preporodni književnik, putujući </a:t>
            </a:r>
            <a:r>
              <a:rPr lang="hr-HR" sz="2400" dirty="0" err="1" smtClean="0"/>
              <a:t>Lujzinskom</a:t>
            </a:r>
            <a:r>
              <a:rPr lang="hr-HR" sz="2400" dirty="0" smtClean="0"/>
              <a:t> cestom kroz Gorski kotar, 1843. godine svoje je prve dojmove o Skradu opisao riječima: </a:t>
            </a:r>
            <a:r>
              <a:rPr lang="hr-HR" sz="2400" i="1" dirty="0" smtClean="0"/>
              <a:t>„Nedaleko od Skrada, prije nego se do jednog zavoja dođe, ukazuje se romantična divlja okolica. Ona veoma priliči jednom </a:t>
            </a:r>
            <a:r>
              <a:rPr lang="hr-HR" sz="2400" i="1" dirty="0" err="1" smtClean="0"/>
              <a:t>bogazu</a:t>
            </a:r>
            <a:r>
              <a:rPr lang="hr-HR" sz="2400" i="1" dirty="0" smtClean="0"/>
              <a:t> (klancu) u </a:t>
            </a:r>
            <a:r>
              <a:rPr lang="hr-HR" sz="2400" i="1" dirty="0" err="1" smtClean="0"/>
              <a:t>salzburških</a:t>
            </a:r>
            <a:r>
              <a:rPr lang="hr-HR" sz="2400" i="1" dirty="0" smtClean="0"/>
              <a:t> gorah. </a:t>
            </a:r>
            <a:r>
              <a:rPr lang="hr-HR" sz="2400" i="1" dirty="0" err="1" smtClean="0"/>
              <a:t>Imade</a:t>
            </a:r>
            <a:r>
              <a:rPr lang="hr-HR" sz="2400" i="1" dirty="0" smtClean="0"/>
              <a:t> u miloj našoj domovini veličanstvenih prizora u izobilju koji bi se s </a:t>
            </a:r>
            <a:r>
              <a:rPr lang="hr-HR" sz="2400" i="1" dirty="0" err="1" smtClean="0"/>
              <a:t>inostranimi</a:t>
            </a:r>
            <a:r>
              <a:rPr lang="hr-HR" sz="2400" i="1" dirty="0" smtClean="0"/>
              <a:t> usporediti mogli.”</a:t>
            </a:r>
            <a:endParaRPr lang="hr-HR" sz="2400" dirty="0"/>
          </a:p>
        </p:txBody>
      </p:sp>
      <p:pic>
        <p:nvPicPr>
          <p:cNvPr id="3074" name="Picture 2" descr="Slikovni rezultat za skrad povij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35" y="3068960"/>
            <a:ext cx="4800533" cy="3600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6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365104"/>
            <a:ext cx="8183880" cy="1962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2400" dirty="0" smtClean="0"/>
              <a:t>Razvoj Skrada vezan je uz prometni smještaj. Naime, kroz Skrad prolazi </a:t>
            </a:r>
            <a:r>
              <a:rPr lang="hr-HR" sz="2400" dirty="0" err="1" smtClean="0"/>
              <a:t>Lujzinska</a:t>
            </a:r>
            <a:r>
              <a:rPr lang="hr-HR" sz="2400" dirty="0" smtClean="0"/>
              <a:t> cesta koja spaja Rijeku i Karlovac, tj. </a:t>
            </a:r>
            <a:r>
              <a:rPr lang="hr-HR" sz="2400" dirty="0"/>
              <a:t>p</a:t>
            </a:r>
            <a:r>
              <a:rPr lang="hr-HR" sz="2400" dirty="0" smtClean="0"/>
              <a:t>rimorski i kontinentalni dio Hrvatske, ali i željeznička pruga Zagreb – Rijeka.</a:t>
            </a:r>
            <a:endParaRPr lang="hr-HR" sz="2400" dirty="0"/>
          </a:p>
        </p:txBody>
      </p:sp>
      <p:pic>
        <p:nvPicPr>
          <p:cNvPr id="4098" name="Picture 2" descr="Slikovni rezultat za skrad lujzinska ce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2517"/>
          <a:stretch/>
        </p:blipFill>
        <p:spPr bwMode="auto">
          <a:xfrm>
            <a:off x="1259632" y="692696"/>
            <a:ext cx="6545095" cy="343595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4213096" cy="57789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sz="2400" dirty="0" smtClean="0"/>
              <a:t>8. </a:t>
            </a:r>
            <a:r>
              <a:rPr lang="hr-HR" sz="2400" dirty="0"/>
              <a:t>s</a:t>
            </a:r>
            <a:r>
              <a:rPr lang="hr-HR" sz="2400" dirty="0" smtClean="0"/>
              <a:t>vibnja 1641. godine prvi je pisani spomen imena Skrad. No pouzdaniji podaci datiraju se 12. lipnja 1694. godine. Tog su dana, naime, osmorica kmetova dobila zemlju od vlastelinstva iz </a:t>
            </a:r>
            <a:r>
              <a:rPr lang="hr-HR" sz="2400" dirty="0" smtClean="0"/>
              <a:t>Broda </a:t>
            </a:r>
            <a:r>
              <a:rPr lang="hr-HR" sz="2400" dirty="0" smtClean="0"/>
              <a:t>na Kupi i osnovala naselje. </a:t>
            </a:r>
            <a:endParaRPr lang="hr-HR" sz="2400" dirty="0" smtClean="0"/>
          </a:p>
          <a:p>
            <a:pPr marL="0" indent="0" algn="just">
              <a:buNone/>
            </a:pPr>
            <a:r>
              <a:rPr lang="hr-HR" sz="2400" dirty="0" smtClean="0"/>
              <a:t>Stotinjak godina kasnije, 1805. godine, Skrad je već imao 13 kuća, 14 obitelji i 114 stanovnika – svi su bili kmetovi istog brodskog vlastelinstva kojim su do Zrinsko-</a:t>
            </a:r>
            <a:r>
              <a:rPr lang="hr-HR" sz="2400" dirty="0" err="1" smtClean="0"/>
              <a:t>frankopanske</a:t>
            </a:r>
            <a:r>
              <a:rPr lang="hr-HR" sz="2400" dirty="0" smtClean="0"/>
              <a:t> urote gospodarili Zrinski, a prije njih </a:t>
            </a:r>
            <a:r>
              <a:rPr lang="hr-HR" sz="2400" dirty="0" err="1" smtClean="0"/>
              <a:t>Frankopani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1026" name="Picture 2" descr="http://frankopani.eu/wp-content/uploads/2016/08/kastel-zrinskih-u-brodu-na-kupi02-pogled-domagoj-blazevic-21.07-12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17024" b="10733"/>
          <a:stretch/>
        </p:blipFill>
        <p:spPr bwMode="auto">
          <a:xfrm>
            <a:off x="4860032" y="1556791"/>
            <a:ext cx="3714891" cy="332274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0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1803. godine započeta je gradnja </a:t>
            </a:r>
            <a:r>
              <a:rPr lang="hr-HR" sz="2000" dirty="0" err="1" smtClean="0"/>
              <a:t>Lujzinske</a:t>
            </a:r>
            <a:r>
              <a:rPr lang="hr-HR" sz="2000" dirty="0" smtClean="0"/>
              <a:t> ceste od Rijeke do Karlovca. Gradnja je završena tijekom francuske okupacije i Ilirskih pokrajina pa je cesta dobila ime po Napoleonovoj supruzi Mariji </a:t>
            </a:r>
            <a:r>
              <a:rPr lang="hr-HR" sz="2000" dirty="0" err="1" smtClean="0"/>
              <a:t>Lujzi</a:t>
            </a:r>
            <a:r>
              <a:rPr lang="hr-HR" sz="2000" dirty="0" smtClean="0"/>
              <a:t>. </a:t>
            </a:r>
          </a:p>
          <a:p>
            <a:pPr marL="0" indent="0">
              <a:buNone/>
            </a:pPr>
            <a:r>
              <a:rPr lang="hr-HR" sz="2000" dirty="0" smtClean="0"/>
              <a:t>Cestom je dnevno prolazilo i do 1000 zaprežnih kola. Stoga je u Skradu 1841. godine otvoreno prvo prenoćište u kući obitelji Lončarić.</a:t>
            </a:r>
            <a:endParaRPr lang="hr-HR" sz="2000" dirty="0"/>
          </a:p>
        </p:txBody>
      </p:sp>
      <p:pic>
        <p:nvPicPr>
          <p:cNvPr id="2052" name="Picture 4" descr="http://www.kvarner.hr/lujzijana/images/karta-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271474" cy="410445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3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042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 smtClean="0"/>
              <a:t>Kuća obitelji Lončarić danas je spomenik građanske arhitekture 19. st. Natpis na </a:t>
            </a:r>
            <a:r>
              <a:rPr lang="hr-HR" sz="2400" dirty="0" err="1" smtClean="0"/>
              <a:t>nadvoju</a:t>
            </a:r>
            <a:r>
              <a:rPr lang="hr-HR" sz="2400" dirty="0" smtClean="0"/>
              <a:t> podrumskih vrata upućuje na zaključak da se počela graditi 1821.g., dok je godina na drugom </a:t>
            </a:r>
            <a:r>
              <a:rPr lang="hr-HR" sz="2400" dirty="0" err="1" smtClean="0"/>
              <a:t>nadvoju</a:t>
            </a:r>
            <a:r>
              <a:rPr lang="hr-HR" sz="2400" dirty="0" smtClean="0"/>
              <a:t>, 1841.g., vjerojatno godina završetka gradnje. Ista se godina nalazi na </a:t>
            </a:r>
            <a:r>
              <a:rPr lang="hr-HR" sz="2400" dirty="0" err="1" smtClean="0"/>
              <a:t>nadvoju</a:t>
            </a:r>
            <a:r>
              <a:rPr lang="hr-HR" sz="2400" dirty="0" smtClean="0"/>
              <a:t> ulaznih vrata. U kući je otvorena gostionica – prenoćište za putnike.</a:t>
            </a:r>
            <a:endParaRPr lang="hr-HR" sz="2400" dirty="0"/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174011" cy="3360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0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82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Nasuprot kuće, preko ceste </a:t>
            </a:r>
            <a:r>
              <a:rPr lang="hr-HR" sz="2400" dirty="0" err="1" smtClean="0"/>
              <a:t>Lujzijane</a:t>
            </a:r>
            <a:r>
              <a:rPr lang="hr-HR" sz="2400" dirty="0" smtClean="0"/>
              <a:t>, sagrađena je istovremeno dugačka zgrada u kojoj su se nalazile štale za odmor i mijenjanje konja. Na katu štale bio je sjenik odakle se sijeno bacalo životinjama kroz otvore na podu. Polovina te zgrade je srušena 1954.g. zbog gradnje ceste, dok druga polovina i danas stoji.</a:t>
            </a:r>
            <a:endParaRPr lang="hr-HR" sz="2400" dirty="0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780928"/>
            <a:ext cx="5266257" cy="35283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8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2916952" cy="2610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1876. godine, reformom „bana pučanina” Ivana Mažuranića, u Skradu je otvorena pučka škola. 1976. godine sagrađena je nova školska zgrada.</a:t>
            </a:r>
            <a:endParaRPr lang="hr-HR" dirty="0"/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42" y="188640"/>
            <a:ext cx="4972262" cy="280831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33" y="3429000"/>
            <a:ext cx="4320480" cy="32403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sk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3" y="3573016"/>
            <a:ext cx="3264109" cy="261128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937</Words>
  <Application>Microsoft Office PowerPoint</Application>
  <PresentationFormat>Prikaz na zaslonu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Aspekt</vt:lpstr>
      <vt:lpstr>SKRAD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SKRAD</dc:title>
  <dc:creator>škola</dc:creator>
  <cp:lastModifiedBy>Ucitelj</cp:lastModifiedBy>
  <cp:revision>13</cp:revision>
  <dcterms:created xsi:type="dcterms:W3CDTF">2019-05-20T07:52:43Z</dcterms:created>
  <dcterms:modified xsi:type="dcterms:W3CDTF">2019-05-21T08:25:08Z</dcterms:modified>
</cp:coreProperties>
</file>