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5" r:id="rId3"/>
    <p:sldId id="289" r:id="rId4"/>
    <p:sldId id="288" r:id="rId5"/>
    <p:sldId id="284" r:id="rId6"/>
    <p:sldId id="269" r:id="rId7"/>
    <p:sldId id="258" r:id="rId8"/>
    <p:sldId id="260" r:id="rId9"/>
    <p:sldId id="280" r:id="rId10"/>
    <p:sldId id="271" r:id="rId11"/>
    <p:sldId id="272" r:id="rId12"/>
    <p:sldId id="286" r:id="rId13"/>
    <p:sldId id="270" r:id="rId14"/>
    <p:sldId id="273" r:id="rId15"/>
    <p:sldId id="274" r:id="rId16"/>
    <p:sldId id="264" r:id="rId17"/>
    <p:sldId id="287" r:id="rId18"/>
    <p:sldId id="290" r:id="rId19"/>
    <p:sldId id="259" r:id="rId20"/>
    <p:sldId id="276" r:id="rId21"/>
    <p:sldId id="275" r:id="rId22"/>
    <p:sldId id="277" r:id="rId23"/>
    <p:sldId id="278" r:id="rId24"/>
    <p:sldId id="281" r:id="rId25"/>
    <p:sldId id="279" r:id="rId26"/>
    <p:sldId id="291" r:id="rId2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349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F118-7ACE-4105-AB96-9E654D04A177}" type="datetimeFigureOut">
              <a:rPr lang="sr-Latn-CS" smtClean="0"/>
              <a:pPr/>
              <a:t>8.5.2019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E8F1B-4222-4089-9961-B4271AAA142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6E7B-B9EE-4859-8B46-CA0E6B16EEF6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5F24-F4CE-49B0-AABF-47EA7FEF4874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2278-4A3D-428E-9F3B-25519925D8BD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9820-8401-49BD-BD2E-DDC9423EB52A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719F-9687-4A8C-9AF7-D3C6D23E67B9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27FE-AD5B-4134-8884-9ED7B158C17A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41F6-E2D5-49A0-AEE9-05184EF80146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3F9-4123-4807-9DFD-DD8CD3B8B461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4111-39A8-49BB-BEE2-C77CDFAEF7C5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D952-8645-4117-82E3-62BEDB1F2058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ACA8-99D6-4D75-A340-F21F5A603D35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B105-65C1-477E-BCD3-69ED00ADC571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8B9-4EA9-4128-A4CD-E8206F50BA60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91F4-D547-4A25-B24D-351336C52D85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3C33-EF8D-42A4-B694-D582EEE9E792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C362-1CE7-4929-BA18-DD5410C3056F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A660-D769-4CFC-8F2E-20E0F79E0305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F7B6-9037-459C-8C36-C8EE4136868F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6E7D-A735-48E9-AC47-95972EC17E50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E597-C1D6-4156-9896-5ECFD2FC07D2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7FF1-2D99-4BEC-A3CD-E95CAB9B5933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06FB-F946-4CE9-B790-954F97718E0D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B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68DAFA-6038-4B4D-BD29-77338F03FA5D}" type="datetimeFigureOut">
              <a:rPr lang="sr-Latn-CS"/>
              <a:pPr>
                <a:defRPr/>
              </a:pPr>
              <a:t>8.5.2019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25D94-3B3C-4863-85BD-351FE7024341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hr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TRADICIONALNO TETOVIRANJE HRVATA BOSNE I HERCEGOVINE</a:t>
            </a:r>
            <a:endParaRPr lang="hr-B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hr-B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  <a:p>
            <a:endParaRPr lang="hr-B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  <a:p>
            <a:endParaRPr lang="hr-B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  <a:p>
            <a:endParaRPr lang="hr-B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  <a:p>
            <a:endParaRPr lang="hr-B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  <a:p>
            <a:endParaRPr lang="hr-B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  <a:p>
            <a:pPr>
              <a:buNone/>
            </a:pPr>
            <a:endParaRPr lang="hr-B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  <a:p>
            <a:pPr>
              <a:buNone/>
            </a:pPr>
            <a:r>
              <a:rPr lang="hr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                 </a:t>
            </a:r>
          </a:p>
          <a:p>
            <a:pPr>
              <a:buNone/>
            </a:pPr>
            <a:r>
              <a:rPr lang="hr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               </a:t>
            </a:r>
            <a:r>
              <a:rPr lang="hr-B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OŠ “DUBRAVICA” VITEZ</a:t>
            </a:r>
            <a:endParaRPr lang="hr-B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7" name="Content Placeholder 3" descr="DSC00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1096117"/>
            <a:ext cx="72008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U R A D I L I  S M O: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Picture 2" descr="C:\Documents and Settings\korisnik\Desktop\Tetoviranje slike\323591_10150357322057762_543767761_8379813_127330189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53" y="1340768"/>
            <a:ext cx="8662736" cy="51845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sz="3600" b="1" smtClean="0">
                <a:latin typeface="Chiller" pitchFamily="82" charset="0"/>
              </a:rPr>
              <a:t/>
            </a:r>
            <a:br>
              <a:rPr lang="hr-BA" sz="3600" b="1" smtClean="0">
                <a:latin typeface="Chiller" pitchFamily="82" charset="0"/>
              </a:rPr>
            </a:br>
            <a:r>
              <a:rPr lang="hr-BA" sz="3600" b="1" smtClean="0">
                <a:latin typeface="Chiller" pitchFamily="82" charset="0"/>
              </a:rPr>
              <a:t/>
            </a:r>
            <a:br>
              <a:rPr lang="hr-BA" sz="3600" b="1" smtClean="0">
                <a:latin typeface="Chiller" pitchFamily="82" charset="0"/>
              </a:rPr>
            </a:br>
            <a:r>
              <a:rPr lang="hr-BA" sz="3600" b="1" smtClean="0">
                <a:latin typeface="Chiller" pitchFamily="82" charset="0"/>
              </a:rPr>
              <a:t/>
            </a:r>
            <a:br>
              <a:rPr lang="hr-BA" sz="3600" b="1" smtClean="0">
                <a:latin typeface="Chiller" pitchFamily="82" charset="0"/>
              </a:rPr>
            </a:br>
            <a:endParaRPr lang="hr-BA" sz="4800" b="1" smtClean="0">
              <a:latin typeface="Chiller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11637" y="404814"/>
            <a:ext cx="4475163" cy="57213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r-BA" sz="4400" dirty="0" smtClean="0">
              <a:latin typeface="Chiller" pitchFamily="8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hr-BA" sz="4400" b="1" dirty="0" smtClean="0">
                <a:latin typeface="Chiller" pitchFamily="82" charset="0"/>
              </a:rPr>
              <a:t>Posjetili smo baku Maru Šanti</a:t>
            </a:r>
            <a:r>
              <a:rPr lang="hr-BA" sz="4400" dirty="0" smtClean="0">
                <a:latin typeface="Chiller" pitchFamily="82" charset="0"/>
              </a:rPr>
              <a:t>ć</a:t>
            </a:r>
            <a:r>
              <a:rPr lang="hr-BA" sz="4400" b="1" dirty="0" smtClean="0">
                <a:latin typeface="Chiller" pitchFamily="82" charset="0"/>
              </a:rPr>
              <a:t> iz Donje Rovne kako bi saznali nešto više o ovom običaju</a:t>
            </a:r>
            <a:r>
              <a:rPr lang="hr-BA" sz="4400" dirty="0" smtClean="0">
                <a:latin typeface="Chiller" pitchFamily="82" charset="0"/>
              </a:rPr>
              <a:t>.</a:t>
            </a:r>
            <a:endParaRPr lang="en-US" sz="4400" dirty="0">
              <a:latin typeface="Chiller" pitchFamily="82" charset="0"/>
            </a:endParaRPr>
          </a:p>
        </p:txBody>
      </p:sp>
      <p:pic>
        <p:nvPicPr>
          <p:cNvPr id="7172" name="Picture 7" descr="DSC006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106652" cy="620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hr-BA" sz="4400" b="1" dirty="0" smtClean="0">
                <a:latin typeface="Chiller" pitchFamily="82" charset="0"/>
              </a:rPr>
              <a:t> </a:t>
            </a:r>
            <a:r>
              <a:rPr lang="hr-BA" sz="4400" b="1" dirty="0" smtClean="0">
                <a:latin typeface="Chiller" pitchFamily="82" charset="0"/>
              </a:rPr>
              <a:t>- Tetoviralo </a:t>
            </a:r>
            <a:r>
              <a:rPr lang="hr-BA" sz="4400" b="1" dirty="0" smtClean="0">
                <a:latin typeface="Chiller" pitchFamily="82" charset="0"/>
              </a:rPr>
              <a:t>se najviše zbog toga da bi roditelji zaštitili  svoju djecu od Turaka, koju su Turci otimali za sluge i </a:t>
            </a:r>
            <a:r>
              <a:rPr lang="hr-BA" sz="4400" b="1" dirty="0" smtClean="0">
                <a:latin typeface="Chiller" pitchFamily="82" charset="0"/>
              </a:rPr>
              <a:t>janjičare.</a:t>
            </a:r>
          </a:p>
          <a:p>
            <a:pPr>
              <a:buNone/>
            </a:pPr>
            <a:r>
              <a:rPr lang="hr-BA" sz="4400" b="1" dirty="0" smtClean="0">
                <a:latin typeface="Chiller" pitchFamily="82" charset="0"/>
              </a:rPr>
              <a:t> </a:t>
            </a:r>
            <a:r>
              <a:rPr lang="hr-BA" sz="4400" b="1" dirty="0" smtClean="0">
                <a:latin typeface="Chiller" pitchFamily="82" charset="0"/>
              </a:rPr>
              <a:t>- </a:t>
            </a:r>
            <a:r>
              <a:rPr lang="hr-BA" sz="4400" b="1" dirty="0" smtClean="0">
                <a:latin typeface="Chiller" pitchFamily="82" charset="0"/>
              </a:rPr>
              <a:t>Vjerovali su </a:t>
            </a:r>
            <a:r>
              <a:rPr lang="hr-BA" sz="4400" b="1" dirty="0" smtClean="0">
                <a:latin typeface="Chiller" pitchFamily="82" charset="0"/>
              </a:rPr>
              <a:t>da </a:t>
            </a:r>
            <a:r>
              <a:rPr lang="hr-BA" sz="4400" b="1" dirty="0" smtClean="0">
                <a:latin typeface="Chiller" pitchFamily="82" charset="0"/>
              </a:rPr>
              <a:t>će križevi zaštititi djecu od odvođenja i prelaska na islam.</a:t>
            </a:r>
            <a:endParaRPr lang="hr-BA" sz="4400" b="1" dirty="0">
              <a:latin typeface="Chiller" pitchFamily="82" charset="0"/>
            </a:endParaRPr>
          </a:p>
        </p:txBody>
      </p:sp>
      <p:pic>
        <p:nvPicPr>
          <p:cNvPr id="6" name="Picture 5" descr="9KvAp3fE_tetovazeteakupres.jpg"/>
          <p:cNvPicPr>
            <a:picLocks noChangeAspect="1"/>
          </p:cNvPicPr>
          <p:nvPr/>
        </p:nvPicPr>
        <p:blipFill>
          <a:blip r:embed="rId3" cstate="print"/>
          <a:srcRect l="23540" t="24801" r="11256" b="6601"/>
          <a:stretch>
            <a:fillRect/>
          </a:stretch>
        </p:blipFill>
        <p:spPr>
          <a:xfrm>
            <a:off x="1475656" y="3789040"/>
            <a:ext cx="5760640" cy="30689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endParaRPr lang="hr-BA" sz="3600" dirty="0">
              <a:latin typeface="Berlin Sans FB" pitchFamily="34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idx="1"/>
          </p:nvPr>
        </p:nvSpPr>
        <p:spPr>
          <a:xfrm>
            <a:off x="5219700" y="1"/>
            <a:ext cx="3621088" cy="611028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hr-BA" sz="4000" b="1" dirty="0" smtClean="0">
              <a:latin typeface="Chiller" pitchFamily="82" charset="0"/>
              <a:cs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hr-BA" sz="4400" b="1" dirty="0" smtClean="0">
                <a:latin typeface="Chiller" pitchFamily="82" charset="0"/>
                <a:cs typeface="Calibri" pitchFamily="34" charset="0"/>
              </a:rPr>
              <a:t>- Tetoviralo se u dobi od 6. do 20. godine a tetovaže su najčešće bile na rukama, čelu i prsima.</a:t>
            </a:r>
          </a:p>
        </p:txBody>
      </p:sp>
      <p:pic>
        <p:nvPicPr>
          <p:cNvPr id="26626" name="Picture 2" descr="C:\Documents and Settings\korisnik\Desktop\Tetoviranje slike\265587_238484542846660_100000553494837_885641_8101579_o.jpg"/>
          <p:cNvPicPr>
            <a:picLocks noChangeAspect="1" noChangeArrowheads="1"/>
          </p:cNvPicPr>
          <p:nvPr/>
        </p:nvPicPr>
        <p:blipFill>
          <a:blip r:embed="rId3" cstate="print"/>
          <a:srcRect b="3942"/>
          <a:stretch>
            <a:fillRect/>
          </a:stretch>
        </p:blipFill>
        <p:spPr bwMode="auto">
          <a:xfrm>
            <a:off x="179512" y="246019"/>
            <a:ext cx="4896544" cy="63513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0" y="3933826"/>
            <a:ext cx="9144000" cy="235743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hr-BA" sz="4000" smtClean="0">
              <a:solidFill>
                <a:schemeClr val="tx1"/>
              </a:solidFill>
              <a:latin typeface="Chiller" pitchFamily="82" charset="0"/>
              <a:cs typeface="Calibri" pitchFamily="34" charset="0"/>
            </a:endParaRPr>
          </a:p>
          <a:p>
            <a:pPr eaLnBrk="1" hangingPunct="1"/>
            <a:endParaRPr lang="hr-BA" sz="4000" smtClean="0">
              <a:solidFill>
                <a:schemeClr val="tx1"/>
              </a:solidFill>
              <a:latin typeface="Chiller" pitchFamily="82" charset="0"/>
              <a:cs typeface="Calibri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1"/>
          </a:xfrm>
        </p:spPr>
        <p:txBody>
          <a:bodyPr/>
          <a:lstStyle/>
          <a:p>
            <a:pPr eaLnBrk="1" hangingPunct="1"/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 O T I V I:</a:t>
            </a:r>
            <a:b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</a:br>
            <a:r>
              <a:rPr lang="hr-BA" b="1" dirty="0" smtClean="0">
                <a:latin typeface="Chiller" pitchFamily="82" charset="0"/>
              </a:rPr>
              <a:t>najčešći motiv bio je križ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321868" cy="10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636912"/>
            <a:ext cx="4312171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5" y="2636913"/>
            <a:ext cx="3732340" cy="122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2016224" cy="157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581129"/>
            <a:ext cx="216477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154439"/>
            <a:ext cx="1351781" cy="270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7" y="4509120"/>
            <a:ext cx="187814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0" y="2781300"/>
            <a:ext cx="9144000" cy="93503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hr-BA" sz="4400" b="1" dirty="0" smtClean="0">
                <a:solidFill>
                  <a:schemeClr val="tx1"/>
                </a:solidFill>
                <a:latin typeface="Chiller" pitchFamily="82" charset="0"/>
                <a:cs typeface="Calibri" pitchFamily="34" charset="0"/>
              </a:rPr>
              <a:t>Tetoviralo se na različite načine. Jedan od načina jest i onaj bake Mare.</a:t>
            </a:r>
          </a:p>
          <a:p>
            <a:pPr eaLnBrk="1" hangingPunct="1"/>
            <a:endParaRPr lang="hr-BA" sz="4000" dirty="0" smtClean="0">
              <a:solidFill>
                <a:schemeClr val="tx1"/>
              </a:solidFill>
              <a:latin typeface="Chiller" pitchFamily="82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313" y="1"/>
            <a:ext cx="9144001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r>
              <a:rPr lang="hr-BA" sz="3600" dirty="0" smtClean="0">
                <a:latin typeface="Berlin Sans FB" pitchFamily="34" charset="0"/>
              </a:rPr>
              <a:t/>
            </a:r>
            <a:br>
              <a:rPr lang="hr-BA" sz="3600" dirty="0" smtClean="0">
                <a:latin typeface="Berlin Sans FB" pitchFamily="34" charset="0"/>
              </a:rPr>
            </a:br>
            <a:endParaRPr lang="hr-BA" sz="3600" dirty="0">
              <a:latin typeface="Berlin Sans FB" pitchFamily="34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6336704" cy="28529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8640"/>
            <a:ext cx="4752528" cy="25907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1471" y="285750"/>
            <a:ext cx="9144000" cy="6572250"/>
          </a:xfrm>
        </p:spPr>
        <p:txBody>
          <a:bodyPr/>
          <a:lstStyle/>
          <a:p>
            <a:pPr algn="l" eaLnBrk="1" hangingPunct="1"/>
            <a:r>
              <a:rPr lang="hr-BA" b="1" dirty="0" smtClean="0">
                <a:latin typeface="Chiller" pitchFamily="82" charset="0"/>
              </a:rPr>
              <a:t>- Za proces tetoviranja najčešće se koristio med i ugljen.</a:t>
            </a:r>
            <a:br>
              <a:rPr lang="hr-BA" b="1" dirty="0" smtClean="0">
                <a:latin typeface="Chiller" pitchFamily="82" charset="0"/>
              </a:rPr>
            </a:br>
            <a:r>
              <a:rPr lang="hr-BA" b="1" dirty="0" smtClean="0">
                <a:latin typeface="Chiller" pitchFamily="82" charset="0"/>
              </a:rPr>
              <a:t>- Igla, fildžan, majčino mlijeko, peruška i uljanica su materijali koji su se koristili za tetoviranje bake Mare.</a:t>
            </a:r>
            <a:r>
              <a:rPr lang="hr-BA" sz="3600" b="1" dirty="0" smtClean="0">
                <a:latin typeface="Chiller" pitchFamily="82" charset="0"/>
              </a:rPr>
              <a:t/>
            </a:r>
            <a:br>
              <a:rPr lang="hr-BA" sz="3600" b="1" dirty="0" smtClean="0">
                <a:latin typeface="Chiller" pitchFamily="82" charset="0"/>
              </a:rPr>
            </a:br>
            <a:endParaRPr lang="hr-BA" b="1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085186"/>
            <a:ext cx="1691681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76368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763688" cy="177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5" y="5052309"/>
            <a:ext cx="1835697" cy="180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76673"/>
            <a:ext cx="5090331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5517232"/>
            <a:ext cx="4896544" cy="71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hr-BA" sz="4400" b="1" dirty="0" smtClean="0">
              <a:latin typeface="Chiller" pitchFamily="82" charset="0"/>
            </a:endParaRPr>
          </a:p>
          <a:p>
            <a:r>
              <a:rPr lang="hr-BA" sz="4400" b="1" dirty="0" smtClean="0">
                <a:latin typeface="Chiller" pitchFamily="82" charset="0"/>
              </a:rPr>
              <a:t>Prije nego se smutila smjesa za bojanje kože, na koži bi se nacrtala skica tetovaže</a:t>
            </a:r>
          </a:p>
          <a:p>
            <a:r>
              <a:rPr lang="hr-BA" sz="4400" b="1" dirty="0" smtClean="0">
                <a:latin typeface="Chiller" pitchFamily="82" charset="0"/>
              </a:rPr>
              <a:t>Zatim se u  jednoj zdjelici zamiješa med i usitnjeni ugaljen</a:t>
            </a:r>
          </a:p>
          <a:p>
            <a:r>
              <a:rPr lang="hr-BA" sz="4400" b="1" dirty="0" smtClean="0">
                <a:latin typeface="Chiller" pitchFamily="82" charset="0"/>
              </a:rPr>
              <a:t>Smjesa bi se potom nanosila brzim potezima igle</a:t>
            </a:r>
          </a:p>
          <a:p>
            <a:r>
              <a:rPr lang="hr-BA" sz="4400" b="1" dirty="0" smtClean="0">
                <a:latin typeface="Chiller" pitchFamily="82" charset="0"/>
              </a:rPr>
              <a:t>Postupak se ponavljao i nekoliko puta dok bi ta crna smjesa ostala plavkasta na koži.</a:t>
            </a:r>
          </a:p>
        </p:txBody>
      </p:sp>
      <p:pic>
        <p:nvPicPr>
          <p:cNvPr id="4" name="Picture 3" descr="m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052736"/>
            <a:ext cx="1547664" cy="17728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084671"/>
            <a:ext cx="1763688" cy="177332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hr-BA" sz="4400" b="1" dirty="0" smtClean="0">
              <a:latin typeface="Chiller" pitchFamily="82" charset="0"/>
            </a:endParaRPr>
          </a:p>
          <a:p>
            <a:endParaRPr lang="hr-BA" sz="4400" b="1" dirty="0" smtClean="0">
              <a:latin typeface="Chiller" pitchFamily="82" charset="0"/>
            </a:endParaRPr>
          </a:p>
          <a:p>
            <a:endParaRPr lang="hr-BA" sz="4400" b="1" dirty="0" smtClean="0">
              <a:latin typeface="Chiller" pitchFamily="82" charset="0"/>
            </a:endParaRPr>
          </a:p>
          <a:p>
            <a:r>
              <a:rPr lang="hr-BA" sz="4400" b="1" dirty="0" smtClean="0">
                <a:latin typeface="Chiller" pitchFamily="82" charset="0"/>
              </a:rPr>
              <a:t>Tetoviralo se najčešće na blagdan Svetog Josipa, Blagovijest, </a:t>
            </a:r>
            <a:r>
              <a:rPr lang="hr-BA" sz="4400" b="1" dirty="0" smtClean="0">
                <a:latin typeface="Chiller" pitchFamily="82" charset="0"/>
              </a:rPr>
              <a:t>Korizmeno </a:t>
            </a:r>
            <a:r>
              <a:rPr lang="hr-BA" sz="4400" b="1" dirty="0" smtClean="0">
                <a:latin typeface="Chiller" pitchFamily="82" charset="0"/>
              </a:rPr>
              <a:t>vrijeme i na Veliki p</a:t>
            </a:r>
            <a:r>
              <a:rPr lang="hr-BA" sz="4400" b="1" dirty="0" smtClean="0">
                <a:latin typeface="Chiller" pitchFamily="82" charset="0"/>
              </a:rPr>
              <a:t>etak.</a:t>
            </a:r>
            <a:endParaRPr lang="hr-BA" sz="4400" b="1" dirty="0">
              <a:latin typeface="Chiller" pitchFamily="82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63688" cy="177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6673"/>
            <a:ext cx="5090331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0"/>
            <a:ext cx="176368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5085186"/>
            <a:ext cx="1691681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517232"/>
            <a:ext cx="4896544" cy="71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5" y="5052309"/>
            <a:ext cx="1835697" cy="180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" y="-458787"/>
            <a:ext cx="5076825" cy="4032251"/>
          </a:xfrm>
        </p:spPr>
        <p:txBody>
          <a:bodyPr/>
          <a:lstStyle/>
          <a:p>
            <a:pPr eaLnBrk="1" hangingPunct="1"/>
            <a:r>
              <a:rPr lang="hr-BA" sz="4000" b="1" dirty="0" smtClean="0">
                <a:latin typeface="Chiller" pitchFamily="82" charset="0"/>
              </a:rPr>
              <a:t/>
            </a:r>
            <a:br>
              <a:rPr lang="hr-BA" sz="4000" b="1" dirty="0" smtClean="0">
                <a:latin typeface="Chiller" pitchFamily="82" charset="0"/>
              </a:rPr>
            </a:br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 R E D L A Ž E M O:</a:t>
            </a:r>
          </a:p>
        </p:txBody>
      </p:sp>
      <p:pic>
        <p:nvPicPr>
          <p:cNvPr id="7173" name="Picture 5" descr="C:\Documents and Settings\korisnik\Desktop\Tetoviranje slike\308360_10150333486547762_543767761_8226569_165963459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888"/>
            <a:ext cx="3960440" cy="64288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175" name="Picture 7" descr="C:\Documents and Settings\korisnik\Desktop\Tetoviranje slike\338246_10150325034197762_543767761_8178411_1071165842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24944"/>
            <a:ext cx="5054014" cy="35044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hr-BA" sz="4400" b="1" dirty="0" smtClean="0">
              <a:latin typeface="Chiller" pitchFamily="82" charset="0"/>
            </a:endParaRPr>
          </a:p>
          <a:p>
            <a:r>
              <a:rPr lang="hr-BA" sz="4400" b="1" dirty="0" smtClean="0">
                <a:latin typeface="Chiller" pitchFamily="82" charset="0"/>
              </a:rPr>
              <a:t>Bosna i Hercegovina stoljećima je bila raskrižje kultura i susreta dviju civilizacija, Zapada i Istoka. izložena nemirima, ratovima i previranjima, diči se svojom današnjom raznolikošću, ali i teškim povijesnim bremenom kojeg su na jedan osobit način nosili i još uvijek nose Hrvati u Bosni i Hercegovini. 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17232"/>
            <a:ext cx="4896544" cy="71970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b="1" smtClean="0">
                <a:latin typeface="Chiller" pitchFamily="82" charset="0"/>
              </a:rPr>
              <a:t/>
            </a:r>
            <a:br>
              <a:rPr lang="hr-BA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endParaRPr lang="hr-BA" sz="4800" b="1" smtClean="0">
              <a:latin typeface="Chiller" pitchFamily="82" charset="0"/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755651" y="333374"/>
            <a:ext cx="8208963" cy="158345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hr-B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Ne smijemo dozvoliti ovom običaju da padne u nemilost budućeg </a:t>
            </a:r>
            <a:r>
              <a:rPr lang="hr-B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vremena!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 descr="C:\Documents and Settings\korisnik\Desktop\Tetoviranje slike\221815_213246348703813_100000553494837_759941_64806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221122" cy="49411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03801" y="908050"/>
            <a:ext cx="3927475" cy="5233988"/>
          </a:xfrm>
        </p:spPr>
        <p:txBody>
          <a:bodyPr/>
          <a:lstStyle/>
          <a:p>
            <a:pPr eaLnBrk="1" hangingPunct="1"/>
            <a:r>
              <a:rPr lang="hr-BA" dirty="0" smtClean="0">
                <a:latin typeface="Chiller" pitchFamily="82" charset="0"/>
              </a:rPr>
              <a:t>- </a:t>
            </a:r>
            <a:r>
              <a:rPr lang="hr-BA" b="1" dirty="0" smtClean="0">
                <a:latin typeface="Chiller" pitchFamily="82" charset="0"/>
              </a:rPr>
              <a:t>Brošurom upoznati društva sa obi</a:t>
            </a:r>
            <a:r>
              <a:rPr lang="hr-BA" sz="3600" b="1" dirty="0" smtClean="0">
                <a:latin typeface="Chiller" pitchFamily="82" charset="0"/>
              </a:rPr>
              <a:t>č</a:t>
            </a:r>
            <a:r>
              <a:rPr lang="hr-BA" b="1" dirty="0" smtClean="0">
                <a:latin typeface="Chiller" pitchFamily="82" charset="0"/>
              </a:rPr>
              <a:t>ajem tradicionalnog tetoviranja</a:t>
            </a:r>
            <a:br>
              <a:rPr lang="hr-BA" b="1" dirty="0" smtClean="0">
                <a:latin typeface="Chiller" pitchFamily="82" charset="0"/>
              </a:rPr>
            </a:br>
            <a:r>
              <a:rPr lang="hr-BA" b="1" dirty="0" smtClean="0">
                <a:latin typeface="Chiller" pitchFamily="82" charset="0"/>
              </a:rPr>
              <a:t/>
            </a:r>
            <a:br>
              <a:rPr lang="hr-BA" b="1" dirty="0" smtClean="0">
                <a:latin typeface="Chiller" pitchFamily="82" charset="0"/>
              </a:rPr>
            </a:br>
            <a:r>
              <a:rPr lang="hr-BA" b="1" dirty="0" smtClean="0">
                <a:latin typeface="Chiller" pitchFamily="82" charset="0"/>
              </a:rPr>
              <a:t> - Uklju</a:t>
            </a:r>
            <a:r>
              <a:rPr lang="hr-BA" sz="3600" b="1" dirty="0" smtClean="0">
                <a:latin typeface="Chiller" pitchFamily="82" charset="0"/>
              </a:rPr>
              <a:t>č</a:t>
            </a:r>
            <a:r>
              <a:rPr lang="hr-BA" b="1" dirty="0" smtClean="0">
                <a:latin typeface="Chiller" pitchFamily="82" charset="0"/>
              </a:rPr>
              <a:t>iti se u proces prikupljanja podataka</a:t>
            </a:r>
          </a:p>
        </p:txBody>
      </p:sp>
      <p:pic>
        <p:nvPicPr>
          <p:cNvPr id="28675" name="Picture 3" descr="C:\Documents and Settings\korisnik\Desktop\Tetoviranje slike\BH_Croats,_Tattoo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" y="-42162"/>
            <a:ext cx="5220072" cy="6711522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smtClean="0">
                <a:latin typeface="Chiller" pitchFamily="82" charset="0"/>
              </a:rPr>
              <a:t> 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214283" y="0"/>
            <a:ext cx="4151343" cy="6192838"/>
          </a:xfrm>
        </p:spPr>
        <p:txBody>
          <a:bodyPr/>
          <a:lstStyle/>
          <a:p>
            <a:pPr eaLnBrk="1" hangingPunct="1"/>
            <a:endParaRPr lang="hr-BA" dirty="0" smtClean="0"/>
          </a:p>
          <a:p>
            <a:pPr eaLnBrk="1" hangingPunct="1">
              <a:buFontTx/>
              <a:buChar char="-"/>
            </a:pPr>
            <a:r>
              <a:rPr lang="hr-BA" sz="4400" b="1" dirty="0" smtClean="0">
                <a:latin typeface="Chiller" pitchFamily="82" charset="0"/>
              </a:rPr>
              <a:t>U suradnji sa gradskim muzejom i galerijom organizirati izlo</a:t>
            </a:r>
            <a:r>
              <a:rPr lang="hr-BA" sz="3600" b="1" dirty="0" smtClean="0">
                <a:latin typeface="Chiller" pitchFamily="82" charset="0"/>
              </a:rPr>
              <a:t>ž</a:t>
            </a:r>
            <a:r>
              <a:rPr lang="hr-BA" sz="4400" b="1" dirty="0" smtClean="0">
                <a:latin typeface="Chiller" pitchFamily="82" charset="0"/>
              </a:rPr>
              <a:t>bu na kojoj </a:t>
            </a:r>
            <a:r>
              <a:rPr lang="hr-BA" sz="3600" b="1" dirty="0" smtClean="0">
                <a:latin typeface="Chiller" pitchFamily="82" charset="0"/>
              </a:rPr>
              <a:t>ć</a:t>
            </a:r>
            <a:r>
              <a:rPr lang="hr-BA" sz="4400" b="1" dirty="0" smtClean="0">
                <a:latin typeface="Chiller" pitchFamily="82" charset="0"/>
              </a:rPr>
              <a:t>e biti predstavljen katalog sa tradicionalnim tetova</a:t>
            </a:r>
            <a:r>
              <a:rPr lang="hr-BA" sz="3600" b="1" dirty="0" smtClean="0">
                <a:latin typeface="Chiller" pitchFamily="82" charset="0"/>
              </a:rPr>
              <a:t>ž</a:t>
            </a:r>
            <a:r>
              <a:rPr lang="hr-BA" sz="4400" b="1" dirty="0" smtClean="0">
                <a:latin typeface="Chiller" pitchFamily="82" charset="0"/>
              </a:rPr>
              <a:t>ama našeg kraja.</a:t>
            </a:r>
            <a:endParaRPr lang="en-US" sz="4400" b="1" dirty="0" smtClean="0">
              <a:latin typeface="Chiller" pitchFamily="82" charset="0"/>
            </a:endParaRPr>
          </a:p>
        </p:txBody>
      </p:sp>
      <p:pic>
        <p:nvPicPr>
          <p:cNvPr id="30722" name="Picture 2" descr="C:\Documents and Settings\korisnik\Desktop\Tetoviranje slike\k.sutje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9"/>
            <a:ext cx="4490608" cy="63367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29190" y="274639"/>
            <a:ext cx="3757611" cy="6249987"/>
          </a:xfrm>
        </p:spPr>
        <p:txBody>
          <a:bodyPr/>
          <a:lstStyle/>
          <a:p>
            <a:pPr eaLnBrk="1" hangingPunct="1"/>
            <a:r>
              <a:rPr lang="hr-BA" dirty="0" smtClean="0">
                <a:latin typeface="Chiller" pitchFamily="82" charset="0"/>
              </a:rPr>
              <a:t> </a:t>
            </a:r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DUGOROČNI CILJ:</a:t>
            </a:r>
            <a:r>
              <a:rPr lang="hr-BA" b="1" dirty="0" smtClean="0">
                <a:latin typeface="Chiller" pitchFamily="82" charset="0"/>
              </a:rPr>
              <a:t/>
            </a:r>
            <a:br>
              <a:rPr lang="hr-BA" b="1" dirty="0" smtClean="0">
                <a:latin typeface="Chiller" pitchFamily="82" charset="0"/>
              </a:rPr>
            </a:br>
            <a:r>
              <a:rPr lang="hr-BA" b="1" dirty="0" smtClean="0">
                <a:latin typeface="Chiller" pitchFamily="82" charset="0"/>
              </a:rPr>
              <a:t/>
            </a:r>
            <a:br>
              <a:rPr lang="hr-BA" b="1" dirty="0" smtClean="0">
                <a:latin typeface="Chiller" pitchFamily="82" charset="0"/>
              </a:rPr>
            </a:br>
            <a:r>
              <a:rPr lang="hr-BA" b="1" dirty="0" smtClean="0">
                <a:latin typeface="Chiller" pitchFamily="82" charset="0"/>
              </a:rPr>
              <a:t>Tradicionalno tetoviranje katolika BiH na UNESCO-voj listi  nematerijalne kulturne  baštine</a:t>
            </a:r>
          </a:p>
        </p:txBody>
      </p:sp>
      <p:pic>
        <p:nvPicPr>
          <p:cNvPr id="31746" name="Picture 2" descr="C:\Documents and Settings\korisnik\Desktop\Tetoviranje slike\407954_10150530393232870_640602869_8514671_796988957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260649"/>
            <a:ext cx="4752528" cy="63367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2952328"/>
          </a:xfrm>
        </p:spPr>
        <p:txBody>
          <a:bodyPr/>
          <a:lstStyle/>
          <a:p>
            <a:pPr algn="l"/>
            <a:r>
              <a:rPr lang="en-US" b="1" dirty="0" smtClean="0">
                <a:latin typeface="Chiller" pitchFamily="82" charset="0"/>
              </a:rPr>
              <a:t>Mi ne </a:t>
            </a:r>
            <a:r>
              <a:rPr lang="hr-BA" b="1" dirty="0" smtClean="0">
                <a:latin typeface="Chiller" pitchFamily="82" charset="0"/>
              </a:rPr>
              <a:t>b</a:t>
            </a:r>
            <a:r>
              <a:rPr lang="en-US" b="1" dirty="0" err="1" smtClean="0">
                <a:latin typeface="Chiller" pitchFamily="82" charset="0"/>
              </a:rPr>
              <a:t>iramo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zemlju</a:t>
            </a:r>
            <a:r>
              <a:rPr lang="en-US" b="1" dirty="0" smtClean="0">
                <a:latin typeface="Chiller" pitchFamily="82" charset="0"/>
              </a:rPr>
              <a:t> u </a:t>
            </a:r>
            <a:r>
              <a:rPr lang="en-US" b="1" dirty="0" err="1" smtClean="0">
                <a:latin typeface="Chiller" pitchFamily="82" charset="0"/>
              </a:rPr>
              <a:t>kojoj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ćemo</a:t>
            </a:r>
            <a:r>
              <a:rPr lang="en-US" b="1" dirty="0" smtClean="0">
                <a:latin typeface="Chiller" pitchFamily="82" charset="0"/>
              </a:rPr>
              <a:t> se </a:t>
            </a:r>
            <a:r>
              <a:rPr lang="en-US" b="1" dirty="0" err="1" smtClean="0">
                <a:latin typeface="Chiller" pitchFamily="82" charset="0"/>
              </a:rPr>
              <a:t>roditi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niti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narod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kojem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ćemo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pripadati</a:t>
            </a:r>
            <a:r>
              <a:rPr lang="en-US" b="1" dirty="0" smtClean="0">
                <a:latin typeface="Chiller" pitchFamily="82" charset="0"/>
              </a:rPr>
              <a:t>. Ali </a:t>
            </a:r>
            <a:r>
              <a:rPr lang="en-US" b="1" dirty="0" err="1" smtClean="0">
                <a:latin typeface="Chiller" pitchFamily="82" charset="0"/>
              </a:rPr>
              <a:t>naš</a:t>
            </a:r>
            <a:r>
              <a:rPr lang="en-US" b="1" dirty="0" smtClean="0">
                <a:latin typeface="Chiller" pitchFamily="82" charset="0"/>
              </a:rPr>
              <a:t> je </a:t>
            </a:r>
            <a:r>
              <a:rPr lang="en-US" b="1" dirty="0" err="1" smtClean="0">
                <a:latin typeface="Chiller" pitchFamily="82" charset="0"/>
              </a:rPr>
              <a:t>izbor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kako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ćemo</a:t>
            </a:r>
            <a:r>
              <a:rPr lang="en-US" b="1" dirty="0" smtClean="0">
                <a:latin typeface="Chiller" pitchFamily="82" charset="0"/>
              </a:rPr>
              <a:t> se </a:t>
            </a:r>
            <a:r>
              <a:rPr lang="en-US" b="1" dirty="0" err="1" smtClean="0">
                <a:latin typeface="Chiller" pitchFamily="82" charset="0"/>
              </a:rPr>
              <a:t>odnositi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prema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nasljeđu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zemlje</a:t>
            </a:r>
            <a:r>
              <a:rPr lang="en-US" b="1" dirty="0" smtClean="0">
                <a:latin typeface="Chiller" pitchFamily="82" charset="0"/>
              </a:rPr>
              <a:t> u </a:t>
            </a:r>
            <a:r>
              <a:rPr lang="en-US" b="1" dirty="0" err="1" smtClean="0">
                <a:latin typeface="Chiller" pitchFamily="82" charset="0"/>
              </a:rPr>
              <a:t>kojoj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smo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rođeni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i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bogatstvu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naroda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kojem</a:t>
            </a:r>
            <a:r>
              <a:rPr lang="en-US" b="1" dirty="0" smtClean="0">
                <a:latin typeface="Chiller" pitchFamily="82" charset="0"/>
              </a:rPr>
              <a:t> </a:t>
            </a:r>
            <a:r>
              <a:rPr lang="en-US" b="1" dirty="0" err="1" smtClean="0">
                <a:latin typeface="Chiller" pitchFamily="82" charset="0"/>
              </a:rPr>
              <a:t>pripadamo</a:t>
            </a:r>
            <a:r>
              <a:rPr lang="en-US" b="1" dirty="0" smtClean="0">
                <a:latin typeface="Chiller" pitchFamily="82" charset="0"/>
              </a:rPr>
              <a:t>. </a:t>
            </a:r>
            <a:endParaRPr lang="hr-BA" dirty="0"/>
          </a:p>
        </p:txBody>
      </p:sp>
      <p:pic>
        <p:nvPicPr>
          <p:cNvPr id="4" name="Content Placeholder 3" descr="310155_10150325034197762_543767761_8178411_1071165842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5" y="2571744"/>
            <a:ext cx="8229600" cy="40976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b="1" smtClean="0">
                <a:latin typeface="Chiller" pitchFamily="82" charset="0"/>
              </a:rPr>
              <a:t/>
            </a:r>
            <a:br>
              <a:rPr lang="hr-BA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r>
              <a:rPr lang="hr-BA" sz="4800" b="1" smtClean="0">
                <a:latin typeface="Chiller" pitchFamily="82" charset="0"/>
              </a:rPr>
              <a:t/>
            </a:r>
            <a:br>
              <a:rPr lang="hr-BA" sz="4800" b="1" smtClean="0">
                <a:latin typeface="Chiller" pitchFamily="82" charset="0"/>
              </a:rPr>
            </a:br>
            <a:endParaRPr lang="hr-BA" sz="4800" b="1" smtClean="0">
              <a:latin typeface="Chiller" pitchFamily="82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499992" y="0"/>
            <a:ext cx="4464623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BA" sz="4000" b="1" dirty="0" smtClean="0">
                <a:latin typeface="Chiller" pitchFamily="82" charset="0"/>
              </a:rPr>
              <a:t>   </a:t>
            </a:r>
            <a:r>
              <a:rPr lang="en-US" sz="4000" b="1" dirty="0" err="1" smtClean="0">
                <a:latin typeface="Chiller" pitchFamily="82" charset="0"/>
              </a:rPr>
              <a:t>Tetoviranje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križeva</a:t>
            </a:r>
            <a:r>
              <a:rPr lang="en-US" sz="4000" b="1" dirty="0" smtClean="0">
                <a:latin typeface="Chiller" pitchFamily="82" charset="0"/>
              </a:rPr>
              <a:t>, </a:t>
            </a:r>
            <a:r>
              <a:rPr lang="en-US" sz="4000" b="1" dirty="0" err="1" smtClean="0">
                <a:latin typeface="Chiller" pitchFamily="82" charset="0"/>
              </a:rPr>
              <a:t>taj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pradavni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običaj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naših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predaka</a:t>
            </a:r>
            <a:r>
              <a:rPr lang="en-US" sz="4000" b="1" dirty="0" smtClean="0">
                <a:latin typeface="Chiller" pitchFamily="82" charset="0"/>
              </a:rPr>
              <a:t>, </a:t>
            </a:r>
            <a:r>
              <a:rPr lang="en-US" sz="4000" b="1" dirty="0" err="1" smtClean="0">
                <a:latin typeface="Chiller" pitchFamily="82" charset="0"/>
              </a:rPr>
              <a:t>umire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zajedno</a:t>
            </a:r>
            <a:r>
              <a:rPr lang="en-US" sz="4000" b="1" dirty="0" smtClean="0">
                <a:latin typeface="Chiller" pitchFamily="82" charset="0"/>
              </a:rPr>
              <a:t> s </a:t>
            </a:r>
            <a:r>
              <a:rPr lang="en-US" sz="4000" b="1" dirty="0" err="1" smtClean="0">
                <a:latin typeface="Chiller" pitchFamily="82" charset="0"/>
              </a:rPr>
              <a:t>našim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bakama</a:t>
            </a:r>
            <a:r>
              <a:rPr lang="en-US" sz="4000" b="1" dirty="0" smtClean="0">
                <a:latin typeface="Chiller" pitchFamily="82" charset="0"/>
              </a:rPr>
              <a:t>. </a:t>
            </a:r>
            <a:endParaRPr lang="hr-BA" sz="4000" b="1" dirty="0" smtClean="0">
              <a:latin typeface="Chiller" pitchFamily="82" charset="0"/>
            </a:endParaRPr>
          </a:p>
          <a:p>
            <a:pPr eaLnBrk="1" hangingPunct="1">
              <a:buFont typeface="Arial" charset="0"/>
              <a:buNone/>
            </a:pPr>
            <a:r>
              <a:rPr lang="hr-BA" sz="4000" b="1" dirty="0" smtClean="0">
                <a:latin typeface="Chiller" pitchFamily="82" charset="0"/>
              </a:rPr>
              <a:t>  </a:t>
            </a:r>
            <a:r>
              <a:rPr lang="en-US" sz="4000" b="1" dirty="0" err="1" smtClean="0">
                <a:latin typeface="Chiller" pitchFamily="82" charset="0"/>
              </a:rPr>
              <a:t>Nije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nam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ostalo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još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mnogo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vremena</a:t>
            </a:r>
            <a:r>
              <a:rPr lang="en-US" sz="4000" b="1" dirty="0" smtClean="0">
                <a:latin typeface="Chiller" pitchFamily="82" charset="0"/>
              </a:rPr>
              <a:t>. </a:t>
            </a:r>
            <a:r>
              <a:rPr lang="en-US" sz="4000" b="1" dirty="0" err="1" smtClean="0">
                <a:latin typeface="Chiller" pitchFamily="82" charset="0"/>
              </a:rPr>
              <a:t>Moramo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djelovati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brzo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ako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želimo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hr-BA" sz="4000" b="1" dirty="0" smtClean="0">
                <a:latin typeface="Chiller" pitchFamily="82" charset="0"/>
              </a:rPr>
              <a:t>sa</a:t>
            </a:r>
            <a:r>
              <a:rPr lang="en-US" sz="4000" b="1" dirty="0" err="1" smtClean="0">
                <a:latin typeface="Chiller" pitchFamily="82" charset="0"/>
              </a:rPr>
              <a:t>čuvati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od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zaborava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ovaj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tako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lijep</a:t>
            </a:r>
            <a:r>
              <a:rPr lang="en-US" sz="4000" b="1" dirty="0" smtClean="0">
                <a:latin typeface="Chiller" pitchFamily="82" charset="0"/>
              </a:rPr>
              <a:t> </a:t>
            </a:r>
            <a:r>
              <a:rPr lang="en-US" sz="4000" b="1" dirty="0" err="1" smtClean="0">
                <a:latin typeface="Chiller" pitchFamily="82" charset="0"/>
              </a:rPr>
              <a:t>dokaz</a:t>
            </a:r>
            <a:r>
              <a:rPr lang="hr-BA" sz="4000" b="1" dirty="0" smtClean="0">
                <a:latin typeface="Chiller" pitchFamily="82" charset="0"/>
              </a:rPr>
              <a:t>  identiteta našeg naroda.</a:t>
            </a:r>
            <a:endParaRPr lang="en-US" sz="4000" b="1" dirty="0" smtClean="0">
              <a:latin typeface="Chiller" pitchFamily="82" charset="0"/>
            </a:endParaRPr>
          </a:p>
          <a:p>
            <a:pPr eaLnBrk="1" hangingPunct="1">
              <a:buFont typeface="Arial" charset="0"/>
              <a:buNone/>
            </a:pPr>
            <a:endParaRPr lang="en-US" sz="4800" dirty="0" smtClean="0"/>
          </a:p>
        </p:txBody>
      </p:sp>
      <p:pic>
        <p:nvPicPr>
          <p:cNvPr id="27650" name="Picture 2" descr="C:\Documents and Settings\korisnik\Desktop\Tetoviranje slike\38155_138778732817242_100000553494837_277558_15668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301"/>
            <a:ext cx="4716016" cy="67156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hr-BA" sz="4400" b="1" dirty="0" smtClean="0">
              <a:latin typeface="Chiller" pitchFamily="82" charset="0"/>
            </a:endParaRPr>
          </a:p>
          <a:p>
            <a:endParaRPr lang="hr-BA" sz="4400" b="1" dirty="0" smtClean="0">
              <a:latin typeface="Chiller" pitchFamily="82" charset="0"/>
            </a:endParaRPr>
          </a:p>
          <a:p>
            <a:r>
              <a:rPr lang="hr-BA" sz="4400" b="1" dirty="0" smtClean="0">
                <a:latin typeface="Chiller" pitchFamily="82" charset="0"/>
              </a:rPr>
              <a:t>Učenici: Jurica Jukić, Dora Buha, Petra Babić i Gabrijel Žuljević</a:t>
            </a:r>
          </a:p>
          <a:p>
            <a:r>
              <a:rPr lang="hr-BA" sz="4400" b="1" dirty="0" smtClean="0">
                <a:latin typeface="Chiller" pitchFamily="82" charset="0"/>
              </a:rPr>
              <a:t>Mentori: prof. </a:t>
            </a:r>
            <a:r>
              <a:rPr lang="hr-BA" sz="4400" b="1" smtClean="0">
                <a:latin typeface="Chiller" pitchFamily="82" charset="0"/>
              </a:rPr>
              <a:t>p</a:t>
            </a:r>
            <a:r>
              <a:rPr lang="hr-BA" sz="4400" b="1" smtClean="0">
                <a:latin typeface="Chiller" pitchFamily="82" charset="0"/>
              </a:rPr>
              <a:t>ovijesti i geografije Gabrijela </a:t>
            </a:r>
            <a:r>
              <a:rPr lang="hr-BA" sz="4400" b="1" dirty="0" smtClean="0">
                <a:latin typeface="Chiller" pitchFamily="82" charset="0"/>
              </a:rPr>
              <a:t>Sučić i vjeroučitelj Bernard Heraković</a:t>
            </a:r>
          </a:p>
          <a:p>
            <a:endParaRPr lang="hr-BA" sz="4400" b="1" dirty="0" smtClean="0">
              <a:latin typeface="Chiller" pitchFamily="82" charset="0"/>
            </a:endParaRPr>
          </a:p>
          <a:p>
            <a:endParaRPr lang="hr-BA" sz="4400" b="1" dirty="0">
              <a:latin typeface="Chiller" pitchFamily="82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090331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229200"/>
            <a:ext cx="5090331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hr-BA" sz="4400" b="1" dirty="0" smtClean="0">
              <a:latin typeface="Chiller" pitchFamily="82" charset="0"/>
            </a:endParaRPr>
          </a:p>
          <a:p>
            <a:r>
              <a:rPr lang="hr-BA" sz="4400" b="1" dirty="0" smtClean="0">
                <a:latin typeface="Chiller" pitchFamily="82" charset="0"/>
              </a:rPr>
              <a:t>Sve ono što je niklo iz naroda kao što su priče, </a:t>
            </a:r>
            <a:r>
              <a:rPr lang="hr-BA" sz="4400" b="1" dirty="0" smtClean="0">
                <a:latin typeface="Chiller" pitchFamily="82" charset="0"/>
              </a:rPr>
              <a:t>legende </a:t>
            </a:r>
            <a:r>
              <a:rPr lang="hr-BA" sz="4400" b="1" dirty="0" smtClean="0">
                <a:latin typeface="Chiller" pitchFamily="82" charset="0"/>
              </a:rPr>
              <a:t>pa u ovom slučaju i samo tetoviranje, podložno je raznim tumačenjima i raznim dodatnim pojašnjenjima koje narod usmenom predajom s koljena na koljeno prenosi. 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5052309"/>
            <a:ext cx="1835697" cy="18056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57800"/>
            <a:ext cx="1475656" cy="1800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517232"/>
            <a:ext cx="4896544" cy="71970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hr-BA" sz="4400" b="1" dirty="0" smtClean="0">
                <a:latin typeface="Chiller" pitchFamily="82" charset="0"/>
              </a:rPr>
              <a:t>Najvažniji dio identiteta jednog naroda njegov je jezik i tradicija, a budući da je tradicija jedan dosta širok pojam ovdje ćemo samo staviti naglasak na tradiciju </a:t>
            </a:r>
            <a:r>
              <a:rPr lang="hr-B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tetoviranja.</a:t>
            </a:r>
          </a:p>
          <a:p>
            <a:endParaRPr lang="hr-BA" dirty="0"/>
          </a:p>
        </p:txBody>
      </p:sp>
      <p:pic>
        <p:nvPicPr>
          <p:cNvPr id="4" name="Picture 3" descr="ta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18741"/>
            <a:ext cx="8522280" cy="443925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hr-BA" sz="4400" b="1" dirty="0" smtClean="0">
                <a:latin typeface="Chiller" pitchFamily="82" charset="0"/>
              </a:rPr>
              <a:t>U vrtlogu povijesnih promjena sve je podložno nestajanju, a tako je i s tradicionalnim tetoviranjem Hrvata katolika u Bosni i Hercegovini. </a:t>
            </a:r>
          </a:p>
          <a:p>
            <a:pPr>
              <a:buNone/>
            </a:pPr>
            <a:endParaRPr lang="hr-BA" sz="4400" dirty="0">
              <a:latin typeface="Chiller" pitchFamily="82" charset="0"/>
            </a:endParaRPr>
          </a:p>
        </p:txBody>
      </p:sp>
      <p:pic>
        <p:nvPicPr>
          <p:cNvPr id="4" name="Picture 3" descr="slika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l="22322" t="22696" r="17573" b="30666"/>
          <a:stretch>
            <a:fillRect/>
          </a:stretch>
        </p:blipFill>
        <p:spPr>
          <a:xfrm>
            <a:off x="6143191" y="1773296"/>
            <a:ext cx="3000809" cy="50847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5" descr="58800374_319915662023167_537631451923873792_n.jpg"/>
          <p:cNvPicPr>
            <a:picLocks noChangeAspect="1"/>
          </p:cNvPicPr>
          <p:nvPr/>
        </p:nvPicPr>
        <p:blipFill>
          <a:blip r:embed="rId4" cstate="print">
            <a:lum/>
          </a:blip>
          <a:srcRect l="11413" t="27657" r="49212" b="37432"/>
          <a:stretch>
            <a:fillRect/>
          </a:stretch>
        </p:blipFill>
        <p:spPr>
          <a:xfrm>
            <a:off x="539552" y="2204864"/>
            <a:ext cx="5148064" cy="43924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0" y="4357689"/>
            <a:ext cx="9144000" cy="235743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hr-BA" sz="4000" smtClean="0">
              <a:solidFill>
                <a:schemeClr val="tx1"/>
              </a:solidFill>
              <a:latin typeface="Chiller" pitchFamily="82" charset="0"/>
              <a:cs typeface="Calibri" pitchFamily="34" charset="0"/>
            </a:endParaRPr>
          </a:p>
          <a:p>
            <a:pPr eaLnBrk="1" hangingPunct="1"/>
            <a:endParaRPr lang="hr-BA" sz="4000" b="1" smtClean="0">
              <a:solidFill>
                <a:schemeClr val="tx1"/>
              </a:solidFill>
              <a:latin typeface="Chiller" pitchFamily="82" charset="0"/>
              <a:cs typeface="Calibri" pitchFamily="34" charset="0"/>
            </a:endParaRPr>
          </a:p>
          <a:p>
            <a:pPr eaLnBrk="1" hangingPunct="1"/>
            <a:r>
              <a:rPr lang="hr-BA" sz="4000" smtClean="0">
                <a:solidFill>
                  <a:schemeClr val="tx1"/>
                </a:solidFill>
                <a:latin typeface="Chiller" pitchFamily="82" charset="0"/>
                <a:cs typeface="Calibri" pitchFamily="34" charset="0"/>
              </a:rPr>
              <a:t> </a:t>
            </a:r>
          </a:p>
        </p:txBody>
      </p:sp>
      <p:pic>
        <p:nvPicPr>
          <p:cNvPr id="6" name="Content Placeholder 3" descr="59292_1320305621408_1643837789_743039_2998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188640"/>
            <a:ext cx="7056784" cy="6408174"/>
          </a:xfrm>
          <a:prstGeom prst="rect">
            <a:avLst/>
          </a:prstGeom>
          <a:noFill/>
          <a:ln w="9525">
            <a:solidFill>
              <a:schemeClr val="bg1">
                <a:alpha val="31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548680"/>
            <a:ext cx="604867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B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 S T R A Ž I L I  S M O: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8641"/>
            <a:ext cx="1354511" cy="146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88640"/>
            <a:ext cx="1475656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12961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32856"/>
            <a:ext cx="1296144" cy="182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2348880"/>
            <a:ext cx="14756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1157" y="4509120"/>
            <a:ext cx="13828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00563" y="1"/>
            <a:ext cx="4286251" cy="2996952"/>
          </a:xfrm>
        </p:spPr>
        <p:txBody>
          <a:bodyPr/>
          <a:lstStyle/>
          <a:p>
            <a:pPr eaLnBrk="1" hangingPunct="1"/>
            <a:r>
              <a:rPr lang="hr-BA" b="1" dirty="0" smtClean="0">
                <a:latin typeface="Chiller" pitchFamily="82" charset="0"/>
              </a:rPr>
              <a:t>Tetoviranje – kulturno naslje</a:t>
            </a:r>
            <a:r>
              <a:rPr lang="hr-BA" sz="2800" b="1" dirty="0" smtClean="0">
                <a:latin typeface="Chiller" pitchFamily="82" charset="0"/>
              </a:rPr>
              <a:t>đ</a:t>
            </a:r>
            <a:r>
              <a:rPr lang="hr-BA" b="1" dirty="0" smtClean="0">
                <a:latin typeface="Chiller" pitchFamily="82" charset="0"/>
              </a:rPr>
              <a:t>e i duhovno bogatstvo našeg naroda</a:t>
            </a:r>
          </a:p>
        </p:txBody>
      </p:sp>
      <p:pic>
        <p:nvPicPr>
          <p:cNvPr id="3" name="Picture 2" descr="300563_10150333486347762_543767761_8226568_11577670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4386279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0928"/>
            <a:ext cx="4932040" cy="38970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5805264"/>
            <a:ext cx="9001125" cy="1052736"/>
          </a:xfrm>
        </p:spPr>
        <p:txBody>
          <a:bodyPr/>
          <a:lstStyle/>
          <a:p>
            <a:pPr eaLnBrk="1" hangingPunct="1"/>
            <a:r>
              <a:rPr lang="hr-BA" sz="4000" b="1" dirty="0" smtClean="0">
                <a:latin typeface="Chiller" pitchFamily="82" charset="0"/>
              </a:rPr>
              <a:t/>
            </a:r>
            <a:br>
              <a:rPr lang="hr-BA" sz="4000" b="1" dirty="0" smtClean="0">
                <a:latin typeface="Chiller" pitchFamily="82" charset="0"/>
              </a:rPr>
            </a:br>
            <a:r>
              <a:rPr lang="hr-BA" b="1" dirty="0" smtClean="0">
                <a:latin typeface="Chiller" pitchFamily="82" charset="0"/>
              </a:rPr>
              <a:t>- Otpor islamizaciji za vrijeme osmanske vlasti</a:t>
            </a:r>
            <a:r>
              <a:rPr lang="hr-BA" sz="4000" b="1" dirty="0" smtClean="0">
                <a:latin typeface="Chiller" pitchFamily="82" charset="0"/>
              </a:rPr>
              <a:t/>
            </a:r>
            <a:br>
              <a:rPr lang="hr-BA" sz="4000" b="1" dirty="0" smtClean="0">
                <a:latin typeface="Chiller" pitchFamily="82" charset="0"/>
              </a:rPr>
            </a:br>
            <a:endParaRPr lang="hr-BA" sz="4000" b="1" dirty="0" smtClean="0">
              <a:latin typeface="Chiller" pitchFamily="82" charset="0"/>
            </a:endParaRPr>
          </a:p>
        </p:txBody>
      </p:sp>
      <p:pic>
        <p:nvPicPr>
          <p:cNvPr id="3" name="Picture 2" descr="314448_10150333486202762_543767761_8226566_5271954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8604448" cy="46531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4400" dirty="0" smtClean="0">
                <a:solidFill>
                  <a:schemeClr val="tx1"/>
                </a:solidFill>
                <a:latin typeface="Chiller" pitchFamily="82" charset="0"/>
              </a:rPr>
              <a:t> </a:t>
            </a:r>
            <a:r>
              <a:rPr lang="hr-BA" sz="4400" b="1" dirty="0" smtClean="0">
                <a:solidFill>
                  <a:schemeClr val="tx1"/>
                </a:solidFill>
                <a:latin typeface="Chiller" pitchFamily="82" charset="0"/>
              </a:rPr>
              <a:t>Najviše se je prakticiralo kada je Bosna i Hercegovina pala pod osmanlijsku vlast. </a:t>
            </a:r>
            <a:endParaRPr lang="hr-BA" sz="4400" b="1" dirty="0">
              <a:solidFill>
                <a:schemeClr val="tx1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392741_343885022306611_100000553494837_1240441_689780402_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17" r="954" b="3096"/>
          <a:stretch>
            <a:fillRect/>
          </a:stretch>
        </p:blipFill>
        <p:spPr>
          <a:xfrm>
            <a:off x="642911" y="214291"/>
            <a:ext cx="7673505" cy="422282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293096"/>
            <a:ext cx="9144000" cy="2564904"/>
          </a:xfrm>
        </p:spPr>
        <p:txBody>
          <a:bodyPr/>
          <a:lstStyle/>
          <a:p>
            <a:r>
              <a:rPr lang="hr-BA" sz="4400" b="1" dirty="0" smtClean="0">
                <a:latin typeface="Chiller" pitchFamily="82" charset="0"/>
              </a:rPr>
              <a:t>- Uspostavom austro – ugarske vlasti, tetoviranje  prerasta u tradiciju, kao očuvanje katoličkog i hrvatskog identiteta</a:t>
            </a:r>
            <a:endParaRPr lang="hr-B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1152</TotalTime>
  <Words>549</Words>
  <Application>Microsoft Office PowerPoint</Application>
  <PresentationFormat>On-screen Show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TRADICIONALNO TETOVIRANJE HRVATA BOSNE I HERCEGOVINE</vt:lpstr>
      <vt:lpstr>Slide 2</vt:lpstr>
      <vt:lpstr>Slide 3</vt:lpstr>
      <vt:lpstr>Slide 4</vt:lpstr>
      <vt:lpstr>Slide 5</vt:lpstr>
      <vt:lpstr>Slide 6</vt:lpstr>
      <vt:lpstr>Tetoviranje – kulturno nasljeđe i duhovno bogatstvo našeg naroda</vt:lpstr>
      <vt:lpstr> - Otpor islamizaciji za vrijeme osmanske vlasti </vt:lpstr>
      <vt:lpstr>Slide 9</vt:lpstr>
      <vt:lpstr>U R A D I L I  S M O:</vt:lpstr>
      <vt:lpstr>   </vt:lpstr>
      <vt:lpstr>Slide 12</vt:lpstr>
      <vt:lpstr>          </vt:lpstr>
      <vt:lpstr>M O T I V I: najčešći motiv bio je križ</vt:lpstr>
      <vt:lpstr>          </vt:lpstr>
      <vt:lpstr>- Za proces tetoviranja najčešće se koristio med i ugljen. - Igla, fildžan, majčino mlijeko, peruška i uljanica su materijali koji su se koristili za tetoviranje bake Mare. </vt:lpstr>
      <vt:lpstr>Slide 17</vt:lpstr>
      <vt:lpstr>Slide 18</vt:lpstr>
      <vt:lpstr> P R E D L A Ž E M O:</vt:lpstr>
      <vt:lpstr>           </vt:lpstr>
      <vt:lpstr>- Brošurom upoznati društva sa običajem tradicionalnog tetoviranja   - Uključiti se u proces prikupljanja podataka</vt:lpstr>
      <vt:lpstr> </vt:lpstr>
      <vt:lpstr> DUGOROČNI CILJ:  Tradicionalno tetoviranje katolika BiH na UNESCO-voj listi  nematerijalne kulturne  baštine</vt:lpstr>
      <vt:lpstr>Mi ne biramo zemlju u kojoj ćemo se roditi niti narod kojem ćemo pripadati. Ali naš je izbor kako ćemo se odnositi prema nasljeđu zemlje u kojoj smo rođeni i bogatstvu naroda kojem pripadamo. </vt:lpstr>
      <vt:lpstr>          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TRADICIONALNO TETOVIRANJE HRVATA</dc:title>
  <dc:creator>skola</dc:creator>
  <cp:lastModifiedBy>compaq</cp:lastModifiedBy>
  <cp:revision>118</cp:revision>
  <dcterms:created xsi:type="dcterms:W3CDTF">2012-01-31T07:18:03Z</dcterms:created>
  <dcterms:modified xsi:type="dcterms:W3CDTF">2019-05-08T09:35:27Z</dcterms:modified>
</cp:coreProperties>
</file>