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7"/>
  </p:notesMasterIdLst>
  <p:sldIdLst>
    <p:sldId id="292" r:id="rId2"/>
    <p:sldId id="295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93" r:id="rId25"/>
    <p:sldId id="282" r:id="rId26"/>
    <p:sldId id="283" r:id="rId27"/>
    <p:sldId id="263" r:id="rId28"/>
    <p:sldId id="284" r:id="rId29"/>
    <p:sldId id="285" r:id="rId30"/>
    <p:sldId id="266" r:id="rId31"/>
    <p:sldId id="286" r:id="rId32"/>
    <p:sldId id="289" r:id="rId33"/>
    <p:sldId id="288" r:id="rId34"/>
    <p:sldId id="290" r:id="rId35"/>
    <p:sldId id="294" r:id="rId3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5" autoAdjust="0"/>
    <p:restoredTop sz="94660"/>
  </p:normalViewPr>
  <p:slideViewPr>
    <p:cSldViewPr>
      <p:cViewPr varScale="1">
        <p:scale>
          <a:sx n="81" d="100"/>
          <a:sy n="81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414CD-33F2-4E10-A1F3-923D94D01342}" type="datetimeFigureOut">
              <a:rPr lang="hr-HR" smtClean="0"/>
              <a:t>17.5.2019.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B5DA4-FB53-4950-894F-F02657758C1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2178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B5DA4-FB53-4950-894F-F02657758C16}" type="slidenum">
              <a:rPr lang="hr-HR" smtClean="0"/>
              <a:t>17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1E508C4E-B0A4-49CC-AF67-E5312E100043}" type="slidenum">
              <a:rPr lang="en-US" altLang="sr-Latn-RS">
                <a:solidFill>
                  <a:srgbClr val="000000"/>
                </a:solidFill>
                <a:latin typeface="Times New Roman" pitchFamily="16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24</a:t>
            </a:fld>
            <a:endParaRPr lang="en-US" altLang="sr-Latn-R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09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xmlns="" id="{674D965D-FCB2-44EB-B249-31E36BABA91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DC43EADE-2366-4D4C-954E-EDEC74C7DE1E}" type="slidenum">
              <a:rPr lang="en-US" altLang="sr-Latn-R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25</a:t>
            </a:fld>
            <a:endParaRPr lang="en-US" altLang="sr-Latn-R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7" name="Rectangle 1">
            <a:extLst>
              <a:ext uri="{FF2B5EF4-FFF2-40B4-BE49-F238E27FC236}">
                <a16:creationId xmlns:a16="http://schemas.microsoft.com/office/drawing/2014/main" xmlns="" id="{7A3DD47C-BCA0-4957-8B87-F0B0A5D5FD3B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xmlns="" id="{77ED9D63-7E59-4EF3-B7B2-FF1A9684093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xmlns="" id="{EAA84E6D-50F5-4AC6-BAC1-61F29E81AAB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E938EF05-78EA-472C-B8D7-1D24D69616D3}" type="slidenum">
              <a:rPr lang="en-US" altLang="sr-Latn-R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27</a:t>
            </a:fld>
            <a:endParaRPr lang="en-US" altLang="sr-Latn-R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79" name="Rectangle 1">
            <a:extLst>
              <a:ext uri="{FF2B5EF4-FFF2-40B4-BE49-F238E27FC236}">
                <a16:creationId xmlns:a16="http://schemas.microsoft.com/office/drawing/2014/main" xmlns="" id="{DE78A025-5314-42DE-9714-E3A9ED21097A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xmlns="" id="{4F80E674-5670-4B1E-9038-1DB27459DB8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xmlns="" id="{0CC8719A-D18B-4EF0-A4A9-9A308499E03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C2E3FDA2-3B6B-4866-B21A-DB05FDE5867E}" type="slidenum">
              <a:rPr lang="en-US" altLang="sr-Latn-R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28</a:t>
            </a:fld>
            <a:endParaRPr lang="en-US" altLang="sr-Latn-R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5" name="Rectangle 1">
            <a:extLst>
              <a:ext uri="{FF2B5EF4-FFF2-40B4-BE49-F238E27FC236}">
                <a16:creationId xmlns:a16="http://schemas.microsoft.com/office/drawing/2014/main" xmlns="" id="{A496672E-37F0-4C58-A7F7-8A409EFF24BC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Rectangle 2">
            <a:extLst>
              <a:ext uri="{FF2B5EF4-FFF2-40B4-BE49-F238E27FC236}">
                <a16:creationId xmlns:a16="http://schemas.microsoft.com/office/drawing/2014/main" xmlns="" id="{28233112-8D8A-42BC-A29F-E4CC9AE95F3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xmlns="" id="{E5035F61-6D76-428A-8FB2-447ECEE363A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7CE60255-4CF8-4A1A-BBEA-07C75DDB2931}" type="slidenum">
              <a:rPr lang="en-US" altLang="sr-Latn-R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30</a:t>
            </a:fld>
            <a:endParaRPr lang="en-US" altLang="sr-Latn-R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1" name="Rectangle 1">
            <a:extLst>
              <a:ext uri="{FF2B5EF4-FFF2-40B4-BE49-F238E27FC236}">
                <a16:creationId xmlns:a16="http://schemas.microsoft.com/office/drawing/2014/main" xmlns="" id="{34A7EB2C-3987-49ED-82C9-DA7282B3D649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xmlns="" id="{485B1181-3C9F-4F4A-8C76-A7B6F2A7746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xmlns="" id="{3580AC9F-988C-499D-A7D5-1A897572903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BE017879-69E9-48D5-9246-FEC46859F02D}" type="slidenum">
              <a:rPr lang="en-US" altLang="sr-Latn-R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31</a:t>
            </a:fld>
            <a:endParaRPr lang="en-US" altLang="sr-Latn-R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7" name="Rectangle 1">
            <a:extLst>
              <a:ext uri="{FF2B5EF4-FFF2-40B4-BE49-F238E27FC236}">
                <a16:creationId xmlns:a16="http://schemas.microsoft.com/office/drawing/2014/main" xmlns="" id="{9588C9C7-B70C-4738-8732-58757B5C29E4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xmlns="" id="{2CE8FAD3-9202-4CE4-A42F-18193B34ADF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88A23B7-6BD1-4279-AF1B-AEB143878665}" type="datetimeFigureOut">
              <a:rPr lang="hr-HR" smtClean="0"/>
              <a:t>17.5.2019.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DEA4360-4510-4C98-8FF0-2E94AEEA0B6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23B7-6BD1-4279-AF1B-AEB143878665}" type="datetimeFigureOut">
              <a:rPr lang="hr-HR" smtClean="0"/>
              <a:t>17.5.2019.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A4360-4510-4C98-8FF0-2E94AEEA0B6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23B7-6BD1-4279-AF1B-AEB143878665}" type="datetimeFigureOut">
              <a:rPr lang="hr-HR" smtClean="0"/>
              <a:t>17.5.2019.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A4360-4510-4C98-8FF0-2E94AEEA0B6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23B7-6BD1-4279-AF1B-AEB143878665}" type="datetimeFigureOut">
              <a:rPr lang="hr-HR" smtClean="0"/>
              <a:t>17.5.2019.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A4360-4510-4C98-8FF0-2E94AEEA0B6F}" type="slidenum">
              <a:rPr lang="hr-HR" smtClean="0"/>
              <a:t>‹#›</a:t>
            </a:fld>
            <a:endParaRPr lang="hr-H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23B7-6BD1-4279-AF1B-AEB143878665}" type="datetimeFigureOut">
              <a:rPr lang="hr-HR" smtClean="0"/>
              <a:t>17.5.2019.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A4360-4510-4C98-8FF0-2E94AEEA0B6F}" type="slidenum">
              <a:rPr lang="hr-HR" smtClean="0"/>
              <a:t>‹#›</a:t>
            </a:fld>
            <a:endParaRPr lang="hr-H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23B7-6BD1-4279-AF1B-AEB143878665}" type="datetimeFigureOut">
              <a:rPr lang="hr-HR" smtClean="0"/>
              <a:t>17.5.2019.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A4360-4510-4C98-8FF0-2E94AEEA0B6F}" type="slidenum">
              <a:rPr lang="hr-HR" smtClean="0"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23B7-6BD1-4279-AF1B-AEB143878665}" type="datetimeFigureOut">
              <a:rPr lang="hr-HR" smtClean="0"/>
              <a:t>17.5.2019.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A4360-4510-4C98-8FF0-2E94AEEA0B6F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23B7-6BD1-4279-AF1B-AEB143878665}" type="datetimeFigureOut">
              <a:rPr lang="hr-HR" smtClean="0"/>
              <a:t>17.5.2019.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A4360-4510-4C98-8FF0-2E94AEEA0B6F}" type="slidenum">
              <a:rPr lang="hr-HR" smtClean="0"/>
              <a:t>‹#›</a:t>
            </a:fld>
            <a:endParaRPr lang="hr-H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23B7-6BD1-4279-AF1B-AEB143878665}" type="datetimeFigureOut">
              <a:rPr lang="hr-HR" smtClean="0"/>
              <a:t>17.5.2019.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A4360-4510-4C98-8FF0-2E94AEEA0B6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88A23B7-6BD1-4279-AF1B-AEB143878665}" type="datetimeFigureOut">
              <a:rPr lang="hr-HR" smtClean="0"/>
              <a:t>17.5.2019.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A4360-4510-4C98-8FF0-2E94AEEA0B6F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88A23B7-6BD1-4279-AF1B-AEB143878665}" type="datetimeFigureOut">
              <a:rPr lang="hr-HR" smtClean="0"/>
              <a:t>17.5.2019.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DEA4360-4510-4C98-8FF0-2E94AEEA0B6F}" type="slidenum">
              <a:rPr lang="hr-HR" smtClean="0"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88A23B7-6BD1-4279-AF1B-AEB143878665}" type="datetimeFigureOut">
              <a:rPr lang="hr-HR" smtClean="0"/>
              <a:t>17.5.2019.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DEA4360-4510-4C98-8FF0-2E94AEEA0B6F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944216"/>
          </a:xfrm>
        </p:spPr>
        <p:txBody>
          <a:bodyPr/>
          <a:lstStyle/>
          <a:p>
            <a:r>
              <a:rPr lang="hr-HR" dirty="0"/>
              <a:t>Projekt „Ja domovinu imam</a:t>
            </a:r>
            <a:br>
              <a:rPr lang="hr-HR" dirty="0"/>
            </a:br>
            <a:r>
              <a:rPr lang="hr-HR" dirty="0"/>
              <a:t>             u srcu je </a:t>
            </a:r>
            <a:r>
              <a:rPr lang="hr-HR" dirty="0" err="1"/>
              <a:t>nosim.</a:t>
            </a:r>
            <a:r>
              <a:rPr lang="hr-HR" dirty="0"/>
              <a:t>."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971600" y="2060848"/>
            <a:ext cx="7416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Cilj projekta:razvijanje interesa za istraživanje i proučavanje nacionalne i zavičajne povijesti.</a:t>
            </a:r>
          </a:p>
          <a:p>
            <a:endParaRPr lang="hr-HR" dirty="0"/>
          </a:p>
          <a:p>
            <a:endParaRPr lang="hr-HR" dirty="0" smtClean="0"/>
          </a:p>
          <a:p>
            <a:r>
              <a:rPr lang="hr-HR" dirty="0" smtClean="0"/>
              <a:t>Tema:Zavičajna povijest – Zagreb,moj grad</a:t>
            </a:r>
          </a:p>
          <a:p>
            <a:endParaRPr lang="hr-HR" dirty="0"/>
          </a:p>
          <a:p>
            <a:r>
              <a:rPr lang="hr-HR" dirty="0" smtClean="0"/>
              <a:t>Prezentacije su izradili učenici sedmih razreda: Maša </a:t>
            </a:r>
            <a:r>
              <a:rPr lang="hr-HR" dirty="0" err="1" smtClean="0"/>
              <a:t>Žilavčić</a:t>
            </a:r>
            <a:r>
              <a:rPr lang="hr-HR" dirty="0" smtClean="0"/>
              <a:t>,Lovro </a:t>
            </a:r>
            <a:r>
              <a:rPr lang="hr-HR" dirty="0" err="1" smtClean="0"/>
              <a:t>Lešić</a:t>
            </a:r>
            <a:r>
              <a:rPr lang="hr-HR" dirty="0" smtClean="0"/>
              <a:t>,Mislav Stipančić,Filip </a:t>
            </a:r>
            <a:r>
              <a:rPr lang="hr-HR" dirty="0" err="1" smtClean="0"/>
              <a:t>Dodig</a:t>
            </a:r>
            <a:r>
              <a:rPr lang="hr-HR" dirty="0" smtClean="0"/>
              <a:t>.</a:t>
            </a:r>
          </a:p>
          <a:p>
            <a:endParaRPr lang="hr-HR" dirty="0"/>
          </a:p>
          <a:p>
            <a:r>
              <a:rPr lang="hr-HR" dirty="0" smtClean="0"/>
              <a:t>Mentorica: Jasenka Štimac,prof.</a:t>
            </a: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18981"/>
            <a:ext cx="9831115" cy="185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807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>
                <a:latin typeface="Franklin Gothic Book" pitchFamily="34" charset="0"/>
              </a:rPr>
              <a:t>1242. godine napisan je važan dokument, ispravu sa zlatnim pečatom “Zlatna Bula”.</a:t>
            </a:r>
          </a:p>
          <a:p>
            <a:r>
              <a:rPr lang="hr-HR" sz="2800" dirty="0">
                <a:latin typeface="Franklin Gothic Book" pitchFamily="34" charset="0"/>
              </a:rPr>
              <a:t>Tim dokumentom Gradec je postao slobodan kraljevski grad.</a:t>
            </a:r>
          </a:p>
          <a:p>
            <a:r>
              <a:rPr lang="hr-HR" sz="2800" dirty="0">
                <a:latin typeface="Franklin Gothic Book" pitchFamily="34" charset="0"/>
              </a:rPr>
              <a:t>Gradec je tim dokumentom dobio i povlastice i obaveze.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dirty="0">
                <a:solidFill>
                  <a:schemeClr val="tx1"/>
                </a:solidFill>
                <a:latin typeface="Cambria" pitchFamily="18" charset="0"/>
              </a:rPr>
              <a:t>Zlatna Bula:</a:t>
            </a:r>
          </a:p>
        </p:txBody>
      </p:sp>
      <p:sp>
        <p:nvSpPr>
          <p:cNvPr id="6146" name="AutoShape 2" descr="Image result for bela 4 i zlatna bu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6148" name="AutoShape 4" descr="Image result for bela 4 i zlatna bu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6150" name="Picture 6" descr="Image result for bela 4 i zlatna bu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933056"/>
            <a:ext cx="4536504" cy="2551784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r>
              <a:rPr lang="hr-HR" sz="3200" dirty="0">
                <a:latin typeface="Franklin Gothic Book" pitchFamily="34" charset="0"/>
              </a:rPr>
              <a:t>Postaje slobodan kraljevski grad!</a:t>
            </a:r>
          </a:p>
          <a:p>
            <a:r>
              <a:rPr lang="hr-HR" sz="3200" dirty="0">
                <a:latin typeface="Franklin Gothic Book" pitchFamily="34" charset="0"/>
              </a:rPr>
              <a:t>Dobiva zemljište od Medvednice do Save!</a:t>
            </a:r>
          </a:p>
          <a:p>
            <a:r>
              <a:rPr lang="hr-HR" sz="3200" dirty="0">
                <a:latin typeface="Franklin Gothic Book" pitchFamily="34" charset="0"/>
              </a:rPr>
              <a:t>Bira suca koji upravlja gradom!</a:t>
            </a:r>
          </a:p>
          <a:p>
            <a:r>
              <a:rPr lang="hr-HR" sz="3200" dirty="0">
                <a:latin typeface="Franklin Gothic Book" pitchFamily="34" charset="0"/>
              </a:rPr>
              <a:t>Može održavati sajmove!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hr-HR" sz="4800" dirty="0">
                <a:solidFill>
                  <a:srgbClr val="FF0000"/>
                </a:solidFill>
                <a:effectLst/>
                <a:latin typeface="Cambria" pitchFamily="18" charset="0"/>
              </a:rPr>
              <a:t>Povlastice:</a:t>
            </a:r>
          </a:p>
        </p:txBody>
      </p:sp>
      <p:pic>
        <p:nvPicPr>
          <p:cNvPr id="4098" name="Picture 2" descr="Image result for zlatna bu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645024"/>
            <a:ext cx="4464496" cy="2732179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r>
              <a:rPr lang="hr-HR" sz="3200" dirty="0">
                <a:latin typeface="Franklin Gothic Book" pitchFamily="34" charset="0"/>
              </a:rPr>
              <a:t>Moraju kralju godišnje dati deset naoružanih vojnika!</a:t>
            </a:r>
          </a:p>
          <a:p>
            <a:r>
              <a:rPr lang="hr-HR" sz="3200" dirty="0">
                <a:latin typeface="Franklin Gothic Book" pitchFamily="34" charset="0"/>
              </a:rPr>
              <a:t>Kada kralj dođe u Gradec, građani mu trebaju dati 12 pečenih volova, 1000 štruca kruha i 4 bačve vina!</a:t>
            </a:r>
          </a:p>
          <a:p>
            <a:r>
              <a:rPr lang="hr-HR" sz="3200" dirty="0">
                <a:latin typeface="Franklin Gothic Book" pitchFamily="34" charset="0"/>
              </a:rPr>
              <a:t>Građani moraju opasati grad zidinama po svom trošku!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hr-HR" sz="4800" dirty="0">
                <a:solidFill>
                  <a:srgbClr val="0070C0"/>
                </a:solidFill>
                <a:effectLst/>
                <a:latin typeface="Cambria" pitchFamily="18" charset="0"/>
              </a:rPr>
              <a:t>Obaveze:</a:t>
            </a:r>
          </a:p>
        </p:txBody>
      </p:sp>
      <p:pic>
        <p:nvPicPr>
          <p:cNvPr id="3074" name="Picture 2" descr="Image result for zlatna bula bele i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437112"/>
            <a:ext cx="3312368" cy="2186163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Autofit/>
          </a:bodyPr>
          <a:lstStyle/>
          <a:p>
            <a:r>
              <a:rPr lang="hr-HR" sz="2800" dirty="0" smtClean="0">
                <a:latin typeface="Franklin Gothic Book" pitchFamily="34" charset="0"/>
              </a:rPr>
              <a:t>1731. </a:t>
            </a:r>
            <a:r>
              <a:rPr lang="hr-HR" sz="2800" dirty="0">
                <a:latin typeface="Franklin Gothic Book" pitchFamily="34" charset="0"/>
              </a:rPr>
              <a:t>godine bio je veliki požar i potres koji je poharao Zagreb.</a:t>
            </a:r>
          </a:p>
          <a:p>
            <a:r>
              <a:rPr lang="hr-HR" sz="2800" dirty="0">
                <a:latin typeface="Franklin Gothic Book" pitchFamily="34" charset="0"/>
              </a:rPr>
              <a:t>Samo je ostala neoštećena slika Majke Božje kod Kamenitih vrata.</a:t>
            </a:r>
          </a:p>
          <a:p>
            <a:r>
              <a:rPr lang="hr-HR" sz="2800" dirty="0">
                <a:latin typeface="Franklin Gothic Book" pitchFamily="34" charset="0"/>
              </a:rPr>
              <a:t>Tako da je danas Majka Božja od Kamenitih vrata zaštitnica Zagreba.</a:t>
            </a:r>
          </a:p>
          <a:p>
            <a:r>
              <a:rPr lang="hr-HR" sz="2800" dirty="0">
                <a:latin typeface="Franklin Gothic Book" pitchFamily="34" charset="0"/>
              </a:rPr>
              <a:t>Barokno ukrštena kovana željezna vrata još i danas čuvaju sliku. </a:t>
            </a:r>
          </a:p>
          <a:p>
            <a:r>
              <a:rPr lang="hr-HR" sz="2800" dirty="0">
                <a:latin typeface="Franklin Gothic Book" pitchFamily="34" charset="0"/>
              </a:rPr>
              <a:t>Napravio ih je bravarski majstor Ivan Korta 1778. godine.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hr-HR" sz="4800" dirty="0">
                <a:solidFill>
                  <a:schemeClr val="tx1"/>
                </a:solidFill>
                <a:effectLst/>
                <a:latin typeface="Cambria" pitchFamily="18" charset="0"/>
              </a:rPr>
              <a:t>Potres i požar u Zagrebu:</a:t>
            </a:r>
          </a:p>
        </p:txBody>
      </p:sp>
      <p:pic>
        <p:nvPicPr>
          <p:cNvPr id="2052" name="Picture 4" descr="Image result for kamenita vr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444208" y="5489848"/>
            <a:ext cx="1824203" cy="1368152"/>
          </a:xfrm>
          <a:prstGeom prst="rect">
            <a:avLst/>
          </a:prstGeom>
          <a:noFill/>
        </p:spPr>
      </p:pic>
      <p:sp>
        <p:nvSpPr>
          <p:cNvPr id="2054" name="AutoShape 6" descr="Image result for kamenita vr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056" name="Picture 8" descr="Image result for kamenita vra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5373216"/>
            <a:ext cx="2160240" cy="1214040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26" name="Picture 2" descr="Image result for majka bozja od kamenita vr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r>
              <a:rPr lang="hr-HR" sz="3200" dirty="0">
                <a:latin typeface="Franklin Gothic Book" pitchFamily="34" charset="0"/>
              </a:rPr>
              <a:t>Godine 1850. prestaju neprijateljstva između dva naselja Kaptol i Gradec.</a:t>
            </a:r>
          </a:p>
          <a:p>
            <a:r>
              <a:rPr lang="hr-HR" sz="3200" dirty="0">
                <a:latin typeface="Franklin Gothic Book" pitchFamily="34" charset="0"/>
              </a:rPr>
              <a:t>Ruše se kameni zidovi, od tih kamena grade se šetališta.</a:t>
            </a:r>
          </a:p>
          <a:p>
            <a:r>
              <a:rPr lang="hr-HR" sz="3200" dirty="0">
                <a:latin typeface="Franklin Gothic Book" pitchFamily="34" charset="0"/>
              </a:rPr>
              <a:t>Strossmayerovo i Vrazovo šetalište.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hr-HR" sz="4800" dirty="0">
                <a:solidFill>
                  <a:schemeClr val="tx1"/>
                </a:solidFill>
                <a:effectLst/>
                <a:latin typeface="Cambria" pitchFamily="18" charset="0"/>
              </a:rPr>
              <a:t>Zagreb - Jedinstven grad </a:t>
            </a:r>
          </a:p>
        </p:txBody>
      </p:sp>
      <p:pic>
        <p:nvPicPr>
          <p:cNvPr id="38914" name="Picture 2" descr="Image result for strossmayerovo Å¡etaliÅ¡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221088"/>
            <a:ext cx="3221304" cy="2132856"/>
          </a:xfrm>
          <a:prstGeom prst="rect">
            <a:avLst/>
          </a:prstGeom>
          <a:noFill/>
        </p:spPr>
      </p:pic>
      <p:pic>
        <p:nvPicPr>
          <p:cNvPr id="38916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149080"/>
            <a:ext cx="3261387" cy="2446040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r>
              <a:rPr lang="hr-HR" sz="2800" dirty="0">
                <a:latin typeface="Franklin Gothic Book" pitchFamily="34" charset="0"/>
              </a:rPr>
              <a:t>Ban Josip Jelačić </a:t>
            </a:r>
            <a:r>
              <a:rPr lang="hr-HR" sz="2800" dirty="0" smtClean="0">
                <a:latin typeface="Franklin Gothic Book" pitchFamily="34" charset="0"/>
              </a:rPr>
              <a:t>1848. </a:t>
            </a:r>
            <a:r>
              <a:rPr lang="hr-HR" sz="2800" dirty="0">
                <a:latin typeface="Franklin Gothic Book" pitchFamily="34" charset="0"/>
              </a:rPr>
              <a:t>godina ukida feudalizam u Hrvatskoj i Zagrebu.</a:t>
            </a:r>
          </a:p>
          <a:p>
            <a:r>
              <a:rPr lang="hr-HR" sz="2800" dirty="0">
                <a:latin typeface="Franklin Gothic Book" pitchFamily="34" charset="0"/>
              </a:rPr>
              <a:t>U godinama koje slijede u Zagrebu je:</a:t>
            </a:r>
          </a:p>
          <a:p>
            <a:r>
              <a:rPr lang="hr-HR" sz="2800" dirty="0">
                <a:latin typeface="Franklin Gothic Book" pitchFamily="34" charset="0"/>
              </a:rPr>
              <a:t>Stigao prvi vlak.</a:t>
            </a:r>
          </a:p>
          <a:p>
            <a:r>
              <a:rPr lang="hr-HR" sz="2800" dirty="0">
                <a:latin typeface="Franklin Gothic Book" pitchFamily="34" charset="0"/>
              </a:rPr>
              <a:t>Uvedena plinska rasvjeta.</a:t>
            </a:r>
          </a:p>
          <a:p>
            <a:r>
              <a:rPr lang="hr-HR" sz="2800" dirty="0">
                <a:latin typeface="Franklin Gothic Book" pitchFamily="34" charset="0"/>
              </a:rPr>
              <a:t>Otvoreno Zagrebačko sveučilište.</a:t>
            </a:r>
          </a:p>
          <a:p>
            <a:r>
              <a:rPr lang="hr-HR" sz="2800" dirty="0">
                <a:latin typeface="Franklin Gothic Book" pitchFamily="34" charset="0"/>
              </a:rPr>
              <a:t>Uređeno gradsko groblje Mirogoj.</a:t>
            </a:r>
          </a:p>
          <a:p>
            <a:r>
              <a:rPr lang="hr-HR" sz="2800" dirty="0">
                <a:latin typeface="Franklin Gothic Book" pitchFamily="34" charset="0"/>
              </a:rPr>
              <a:t>Proradio je gradski vodovod.</a:t>
            </a:r>
          </a:p>
          <a:p>
            <a:r>
              <a:rPr lang="hr-HR" sz="2800" dirty="0">
                <a:latin typeface="Franklin Gothic Book" pitchFamily="34" charset="0"/>
              </a:rPr>
              <a:t>Pojavio se konjski tramvaj.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endParaRPr lang="hr-HR" sz="4800" dirty="0"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pic>
        <p:nvPicPr>
          <p:cNvPr id="37890" name="Picture 2" descr="Image result for jelac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996952"/>
            <a:ext cx="1905000" cy="2638426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r>
              <a:rPr lang="hr-HR" sz="3200" dirty="0">
                <a:latin typeface="Franklin Gothic Book" pitchFamily="34" charset="0"/>
              </a:rPr>
              <a:t>U 19. stoljeću grad se širi velikom brzinom.</a:t>
            </a:r>
          </a:p>
          <a:p>
            <a:r>
              <a:rPr lang="hr-HR" sz="3200" dirty="0">
                <a:latin typeface="Franklin Gothic Book" pitchFamily="34" charset="0"/>
              </a:rPr>
              <a:t>Grade se novi trgovi, ruše obrambeni zidovi i gradska vrata, uređuju se parkovi i šetališta, otvaraju se škole i razvija se industrija.</a:t>
            </a:r>
          </a:p>
          <a:p>
            <a:r>
              <a:rPr lang="hr-HR" sz="3200" dirty="0">
                <a:latin typeface="Franklin Gothic Book" pitchFamily="34" charset="0"/>
              </a:rPr>
              <a:t>Krajem 19. stoljeća Zagreb ima oko 60 tisuća stanovnika.</a:t>
            </a:r>
          </a:p>
          <a:p>
            <a:r>
              <a:rPr lang="hr-HR" sz="3200" dirty="0">
                <a:latin typeface="Franklin Gothic Book" pitchFamily="34" charset="0"/>
              </a:rPr>
              <a:t>U 20. stoljeću grad se još širi i razvija sve do danas.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hr-HR" sz="4800" dirty="0">
                <a:solidFill>
                  <a:schemeClr val="tx1"/>
                </a:solidFill>
                <a:effectLst/>
                <a:latin typeface="Cambria" pitchFamily="18" charset="0"/>
              </a:rPr>
              <a:t>Stoljeće 19. i 20.</a:t>
            </a:r>
          </a:p>
        </p:txBody>
      </p:sp>
      <p:pic>
        <p:nvPicPr>
          <p:cNvPr id="36868" name="Picture 4" descr="Image result for zagreb 19. stoljeÄ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5067299"/>
            <a:ext cx="2857500" cy="1790701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zagreb 19. stoljeÄ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hr-HR" sz="3500" dirty="0">
                <a:latin typeface="Franklin Gothic Book" pitchFamily="34" charset="0"/>
              </a:rPr>
              <a:t>Hrvatsko Narodno kazalište napravljeno je 1895. godine od strane </a:t>
            </a:r>
            <a:r>
              <a:rPr lang="hr-HR" sz="3500" dirty="0" smtClean="0">
                <a:latin typeface="Franklin Gothic Book" pitchFamily="34" charset="0"/>
              </a:rPr>
              <a:t>austrijskih arhitekata </a:t>
            </a:r>
            <a:r>
              <a:rPr lang="hr-HR" sz="3500" dirty="0" err="1" smtClean="0">
                <a:latin typeface="Franklin Gothic Book" pitchFamily="34" charset="0"/>
              </a:rPr>
              <a:t>Helmer</a:t>
            </a:r>
            <a:r>
              <a:rPr lang="hr-HR" sz="3500" dirty="0" smtClean="0">
                <a:latin typeface="Franklin Gothic Book" pitchFamily="34" charset="0"/>
              </a:rPr>
              <a:t> i </a:t>
            </a:r>
            <a:r>
              <a:rPr lang="hr-HR" sz="3500" dirty="0" err="1" smtClean="0">
                <a:latin typeface="Franklin Gothic Book" pitchFamily="34" charset="0"/>
              </a:rPr>
              <a:t>Fellner</a:t>
            </a:r>
            <a:r>
              <a:rPr lang="hr-HR" sz="3500" dirty="0" smtClean="0">
                <a:latin typeface="Franklin Gothic Book" pitchFamily="34" charset="0"/>
              </a:rPr>
              <a:t>.</a:t>
            </a:r>
            <a:endParaRPr lang="hr-HR" sz="3500" dirty="0">
              <a:latin typeface="Franklin Gothic Book" pitchFamily="34" charset="0"/>
            </a:endParaRPr>
          </a:p>
          <a:p>
            <a:r>
              <a:rPr lang="hr-HR" sz="3500" dirty="0">
                <a:latin typeface="Franklin Gothic Book" pitchFamily="34" charset="0"/>
              </a:rPr>
              <a:t>Jedna od značajnih turističkih ustanova u Hrvatskoj.</a:t>
            </a:r>
          </a:p>
          <a:p>
            <a:r>
              <a:rPr lang="hr-HR" sz="3500" dirty="0">
                <a:latin typeface="Franklin Gothic Book" pitchFamily="34" charset="0"/>
              </a:rPr>
              <a:t>Zelena potkova ili Lenuzzijeva potkova je naziv za potkovu koja se sastoji od niza trgova-perivoja u Donjem Gradu u </a:t>
            </a:r>
            <a:r>
              <a:rPr lang="hr-HR" sz="3500" dirty="0" smtClean="0">
                <a:latin typeface="Franklin Gothic Book" pitchFamily="34" charset="0"/>
              </a:rPr>
              <a:t>Zagrebu,izgrađena je u </a:t>
            </a:r>
            <a:r>
              <a:rPr lang="hr-HR" sz="3500" dirty="0">
                <a:latin typeface="Franklin Gothic Book" pitchFamily="34" charset="0"/>
              </a:rPr>
              <a:t>19. </a:t>
            </a:r>
            <a:r>
              <a:rPr lang="hr-HR" sz="3500" dirty="0" smtClean="0">
                <a:latin typeface="Franklin Gothic Book" pitchFamily="34" charset="0"/>
              </a:rPr>
              <a:t>stoljeću</a:t>
            </a:r>
            <a:r>
              <a:rPr lang="hr-HR" sz="3500" dirty="0">
                <a:latin typeface="Franklin Gothic Book" pitchFamily="34" charset="0"/>
              </a:rPr>
              <a:t>.</a:t>
            </a:r>
          </a:p>
          <a:p>
            <a:r>
              <a:rPr lang="hr-HR" sz="3500" dirty="0">
                <a:latin typeface="Franklin Gothic Book" pitchFamily="34" charset="0"/>
              </a:rPr>
              <a:t>Sastoji se </a:t>
            </a:r>
            <a:r>
              <a:rPr lang="hr-HR" sz="3500" dirty="0" smtClean="0">
                <a:latin typeface="Franklin Gothic Book" pitchFamily="34" charset="0"/>
              </a:rPr>
              <a:t>od </a:t>
            </a:r>
            <a:r>
              <a:rPr lang="hr-HR" sz="3500" dirty="0">
                <a:latin typeface="Franklin Gothic Book" pitchFamily="34" charset="0"/>
              </a:rPr>
              <a:t>parkova, trgova:</a:t>
            </a:r>
          </a:p>
          <a:p>
            <a:r>
              <a:rPr lang="hr-HR" sz="3500" dirty="0">
                <a:latin typeface="Franklin Gothic Book" pitchFamily="34" charset="0"/>
              </a:rPr>
              <a:t>Zrinjevac, Trg kralja Tomislava, Trg Ante Starčevića, Botanički vrt, Marulićev trg, Mažuranićev trg, Trg Republike Hrvatske i Strossmayerova trga.</a:t>
            </a:r>
          </a:p>
          <a:p>
            <a:pPr>
              <a:buNone/>
            </a:pPr>
            <a:r>
              <a:rPr lang="hr-HR" dirty="0"/>
              <a:t/>
            </a:r>
            <a:br>
              <a:rPr lang="hr-HR" dirty="0"/>
            </a:br>
            <a:endParaRPr lang="hr-HR" dirty="0">
              <a:latin typeface="Franklin Gothic Book" pitchFamily="34" charset="0"/>
            </a:endParaRPr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hr-HR" sz="4800" dirty="0">
                <a:solidFill>
                  <a:schemeClr val="tx1"/>
                </a:solidFill>
                <a:effectLst/>
                <a:latin typeface="Cambria" pitchFamily="18" charset="0"/>
              </a:rPr>
              <a:t>Parkovi, šetališta, zgrade... </a:t>
            </a:r>
          </a:p>
        </p:txBody>
      </p:sp>
      <p:sp>
        <p:nvSpPr>
          <p:cNvPr id="34818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34820" name="AutoShape 4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34822" name="AutoShape 6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34826" name="AutoShape 10" descr="Image result for dinamo zagre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34828" name="AutoShape 12" descr="Image result for dinamo zagre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34830" name="AutoShape 14" descr="Image result for dinamo zagre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34832" name="Picture 16" descr="Image result for lenucijeva potko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5198155"/>
            <a:ext cx="2448272" cy="1659845"/>
          </a:xfrm>
          <a:prstGeom prst="rect">
            <a:avLst/>
          </a:prstGeom>
          <a:noFill/>
        </p:spPr>
      </p:pic>
      <p:pic>
        <p:nvPicPr>
          <p:cNvPr id="34834" name="Picture 18" descr="Image result for h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5157192"/>
            <a:ext cx="2456625" cy="1395536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4" descr="ZAGREB-SLIKA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9600" y="0"/>
            <a:ext cx="10287000" cy="6858000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237492" y="332656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 smtClean="0">
                <a:solidFill>
                  <a:schemeClr val="bg1"/>
                </a:solidFill>
              </a:rPr>
              <a:t>Zagreb,moj grad</a:t>
            </a:r>
            <a:endParaRPr lang="hr-HR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71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r>
              <a:rPr lang="hr-HR" sz="2800" dirty="0">
                <a:latin typeface="Franklin Gothic Book" pitchFamily="34" charset="0"/>
              </a:rPr>
              <a:t> Od 1557 .U Zagrebu se održavaju zasjedanja            </a:t>
            </a:r>
            <a:r>
              <a:rPr lang="hr-HR" sz="2800" dirty="0" smtClean="0">
                <a:latin typeface="Franklin Gothic Book" pitchFamily="34" charset="0"/>
              </a:rPr>
              <a:t>Sabora i </a:t>
            </a:r>
            <a:r>
              <a:rPr lang="hr-HR" sz="2800" dirty="0" err="1" smtClean="0">
                <a:latin typeface="Franklin Gothic Book" pitchFamily="34" charset="0"/>
              </a:rPr>
              <a:t>zagreb</a:t>
            </a:r>
            <a:r>
              <a:rPr lang="hr-HR" sz="2800" dirty="0" smtClean="0">
                <a:latin typeface="Franklin Gothic Book" pitchFamily="34" charset="0"/>
              </a:rPr>
              <a:t> </a:t>
            </a:r>
            <a:r>
              <a:rPr lang="hr-HR" sz="2800" dirty="0">
                <a:latin typeface="Franklin Gothic Book" pitchFamily="34" charset="0"/>
              </a:rPr>
              <a:t>postaje glavni grad.</a:t>
            </a:r>
          </a:p>
          <a:p>
            <a:r>
              <a:rPr lang="hr-HR" sz="2800" dirty="0" smtClean="0">
                <a:latin typeface="Franklin Gothic Book" pitchFamily="34" charset="0"/>
              </a:rPr>
              <a:t>1990</a:t>
            </a:r>
            <a:r>
              <a:rPr lang="hr-HR" sz="2800" dirty="0">
                <a:latin typeface="Franklin Gothic Book" pitchFamily="34" charset="0"/>
              </a:rPr>
              <a:t>. godine održani su višestranački izbori u </a:t>
            </a:r>
            <a:r>
              <a:rPr lang="hr-HR" sz="2800" dirty="0" smtClean="0">
                <a:latin typeface="Franklin Gothic Book" pitchFamily="34" charset="0"/>
              </a:rPr>
              <a:t>kojima pobjeđuje </a:t>
            </a:r>
            <a:r>
              <a:rPr lang="hr-HR" sz="2800" dirty="0" smtClean="0">
                <a:latin typeface="Franklin Gothic Book" pitchFamily="34" charset="0"/>
              </a:rPr>
              <a:t>dr.</a:t>
            </a:r>
            <a:r>
              <a:rPr lang="hr-HR" sz="2800" dirty="0" smtClean="0">
                <a:latin typeface="Franklin Gothic Book" pitchFamily="34" charset="0"/>
              </a:rPr>
              <a:t> </a:t>
            </a:r>
            <a:r>
              <a:rPr lang="hr-HR" sz="2800" dirty="0">
                <a:latin typeface="Franklin Gothic Book" pitchFamily="34" charset="0"/>
              </a:rPr>
              <a:t>Franjo Tuđman i postaje prvi predsjednik Republike Hrvatkse.</a:t>
            </a:r>
          </a:p>
          <a:p>
            <a:r>
              <a:rPr lang="hr-HR" sz="2800" dirty="0">
                <a:latin typeface="Franklin Gothic Book" pitchFamily="34" charset="0"/>
              </a:rPr>
              <a:t>U Zagrebu se </a:t>
            </a:r>
            <a:r>
              <a:rPr lang="hr-HR" sz="2800" dirty="0" smtClean="0">
                <a:latin typeface="Franklin Gothic Book" pitchFamily="34" charset="0"/>
              </a:rPr>
              <a:t>nalaze </a:t>
            </a:r>
            <a:r>
              <a:rPr lang="hr-HR" sz="2800" dirty="0">
                <a:latin typeface="Franklin Gothic Book" pitchFamily="34" charset="0"/>
              </a:rPr>
              <a:t>Hrvatski sabor, vlada i predsjednik.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4800" dirty="0">
                <a:solidFill>
                  <a:schemeClr val="tx1"/>
                </a:solidFill>
                <a:effectLst/>
                <a:latin typeface="Cambria" pitchFamily="18" charset="0"/>
              </a:rPr>
              <a:t>Zagreb je glavni grad RH</a:t>
            </a:r>
          </a:p>
        </p:txBody>
      </p:sp>
      <p:sp>
        <p:nvSpPr>
          <p:cNvPr id="33794" name="AutoShape 2" descr="Image result for kolinda grabar-kitaroviÄ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33800" name="Picture 8" descr="Image result for tudm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581128"/>
            <a:ext cx="2438400" cy="1905000"/>
          </a:xfrm>
          <a:prstGeom prst="rect">
            <a:avLst/>
          </a:prstGeom>
          <a:noFill/>
        </p:spPr>
      </p:pic>
      <p:sp>
        <p:nvSpPr>
          <p:cNvPr id="33802" name="AutoShape 10" descr="Image result for pozar  u varazdin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33804" name="AutoShape 12" descr="Image result for pozar  u varazdin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33806" name="AutoShape 14" descr="Image result for pozar  u varazdin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33808" name="AutoShape 16" descr="Image result for pozar  u varazdin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4" name="Picture 8" descr="Image result for poÅ¾ar u varaÅ¾dinu 1776 legen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725144"/>
            <a:ext cx="2915336" cy="1656184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hr-HR" sz="4800" dirty="0">
                <a:solidFill>
                  <a:schemeClr val="tx1"/>
                </a:solidFill>
                <a:effectLst/>
                <a:latin typeface="Cambria" pitchFamily="18" charset="0"/>
              </a:rPr>
              <a:t>Simboli grada Zagreba</a:t>
            </a:r>
          </a:p>
        </p:txBody>
      </p:sp>
      <p:sp>
        <p:nvSpPr>
          <p:cNvPr id="41986" name="AutoShape 2" descr="Image result for simboli grada zagreb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41988" name="AutoShape 4" descr="Image result for simboli grada zagreb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41990" name="Picture 6" descr="Image result for simboli grada zagreb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4400550" cy="1990725"/>
          </a:xfrm>
          <a:prstGeom prst="rect">
            <a:avLst/>
          </a:prstGeom>
          <a:noFill/>
        </p:spPr>
      </p:pic>
      <p:pic>
        <p:nvPicPr>
          <p:cNvPr id="41992" name="Picture 8" descr="Image result for grb grada zagreb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916832"/>
            <a:ext cx="2520280" cy="2982331"/>
          </a:xfrm>
          <a:prstGeom prst="rect">
            <a:avLst/>
          </a:prstGeom>
          <a:noFill/>
        </p:spPr>
      </p:pic>
      <p:pic>
        <p:nvPicPr>
          <p:cNvPr id="41994" name="Picture 10" descr="Image result for zastava grada zagreb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933056"/>
            <a:ext cx="4114800" cy="2057401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hr-HR" sz="4800" dirty="0">
                <a:solidFill>
                  <a:schemeClr val="tx1"/>
                </a:solidFill>
                <a:effectLst/>
                <a:latin typeface="Cambria" pitchFamily="18" charset="0"/>
              </a:rPr>
              <a:t>Zagrebačke slike:</a:t>
            </a:r>
          </a:p>
        </p:txBody>
      </p:sp>
      <p:pic>
        <p:nvPicPr>
          <p:cNvPr id="40964" name="Picture 4" descr="Image result for banski dvor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88640"/>
            <a:ext cx="2809561" cy="1944216"/>
          </a:xfrm>
          <a:prstGeom prst="rect">
            <a:avLst/>
          </a:prstGeom>
          <a:noFill/>
        </p:spPr>
      </p:pic>
      <p:pic>
        <p:nvPicPr>
          <p:cNvPr id="40966" name="Picture 6" descr="Image result for crkva svetog mar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6"/>
            <a:ext cx="2857500" cy="2257426"/>
          </a:xfrm>
          <a:prstGeom prst="rect">
            <a:avLst/>
          </a:prstGeom>
          <a:noFill/>
        </p:spPr>
      </p:pic>
      <p:pic>
        <p:nvPicPr>
          <p:cNvPr id="40968" name="Picture 8" descr="Image result for katedral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2276872"/>
            <a:ext cx="2095500" cy="2638426"/>
          </a:xfrm>
          <a:prstGeom prst="rect">
            <a:avLst/>
          </a:prstGeom>
          <a:noFill/>
        </p:spPr>
      </p:pic>
      <p:pic>
        <p:nvPicPr>
          <p:cNvPr id="40970" name="Picture 10" descr="Image result for hn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149080"/>
            <a:ext cx="2952328" cy="1974946"/>
          </a:xfrm>
          <a:prstGeom prst="rect">
            <a:avLst/>
          </a:prstGeom>
          <a:noFill/>
        </p:spPr>
      </p:pic>
      <p:pic>
        <p:nvPicPr>
          <p:cNvPr id="40972" name="Picture 12" descr="Related ima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2492896"/>
            <a:ext cx="3024336" cy="1470820"/>
          </a:xfrm>
          <a:prstGeom prst="rect">
            <a:avLst/>
          </a:prstGeom>
          <a:noFill/>
        </p:spPr>
      </p:pic>
      <p:pic>
        <p:nvPicPr>
          <p:cNvPr id="40974" name="Picture 14" descr="Image result for mimar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984" y="5085184"/>
            <a:ext cx="3456384" cy="1549957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hr-HR" sz="3200" dirty="0">
                <a:latin typeface="Franklin Gothic Book" pitchFamily="34" charset="0"/>
              </a:rPr>
              <a:t>August Šenoa </a:t>
            </a:r>
          </a:p>
          <a:p>
            <a:r>
              <a:rPr lang="hr-HR" sz="3200" dirty="0">
                <a:latin typeface="Franklin Gothic Book" pitchFamily="34" charset="0"/>
              </a:rPr>
              <a:t>Većeslav Holjevac </a:t>
            </a:r>
          </a:p>
          <a:p>
            <a:r>
              <a:rPr lang="hr-HR" sz="3200" dirty="0">
                <a:latin typeface="Franklin Gothic Book" pitchFamily="34" charset="0"/>
              </a:rPr>
              <a:t>Marija Jurić Zagorka </a:t>
            </a:r>
          </a:p>
          <a:p>
            <a:r>
              <a:rPr lang="hr-HR" sz="3200" dirty="0">
                <a:latin typeface="Franklin Gothic Book" pitchFamily="34" charset="0"/>
              </a:rPr>
              <a:t>...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hr-HR" sz="4800" dirty="0" smtClean="0">
                <a:solidFill>
                  <a:schemeClr val="tx1"/>
                </a:solidFill>
                <a:effectLst/>
                <a:latin typeface="Cambria" pitchFamily="18" charset="0"/>
              </a:rPr>
              <a:t>Poznati Zagrepčani:</a:t>
            </a:r>
            <a:endParaRPr lang="hr-HR" sz="4800" dirty="0"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pic>
        <p:nvPicPr>
          <p:cNvPr id="44034" name="Picture 2" descr="Image result for august Å¡en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052736"/>
            <a:ext cx="2182174" cy="2754288"/>
          </a:xfrm>
          <a:prstGeom prst="rect">
            <a:avLst/>
          </a:prstGeom>
          <a:noFill/>
        </p:spPr>
      </p:pic>
      <p:pic>
        <p:nvPicPr>
          <p:cNvPr id="44036" name="Picture 4" descr="Image result for august Å¡eno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268760"/>
            <a:ext cx="1080120" cy="2627526"/>
          </a:xfrm>
          <a:prstGeom prst="rect">
            <a:avLst/>
          </a:prstGeom>
          <a:noFill/>
        </p:spPr>
      </p:pic>
      <p:pic>
        <p:nvPicPr>
          <p:cNvPr id="44038" name="Picture 6" descr="Image result for marija juriÄ zagor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3140968"/>
            <a:ext cx="1527841" cy="2706764"/>
          </a:xfrm>
          <a:prstGeom prst="rect">
            <a:avLst/>
          </a:prstGeom>
          <a:noFill/>
        </p:spPr>
      </p:pic>
      <p:pic>
        <p:nvPicPr>
          <p:cNvPr id="44040" name="Picture 8" descr="Image result for marija juriÄ zagork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4005064"/>
            <a:ext cx="1512168" cy="2245794"/>
          </a:xfrm>
          <a:prstGeom prst="rect">
            <a:avLst/>
          </a:prstGeom>
          <a:noFill/>
        </p:spPr>
      </p:pic>
      <p:pic>
        <p:nvPicPr>
          <p:cNvPr id="44044" name="Picture 12" descr="Image result for veÄeslav holjeva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4149080"/>
            <a:ext cx="1905000" cy="2028826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xmlns="" id="{F2525517-415C-422B-8DA6-84A44DC7C84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489600" y="489652"/>
            <a:ext cx="8228160" cy="5010286"/>
          </a:xfrm>
        </p:spPr>
        <p:txBody>
          <a:bodyPr lIns="82945" tIns="41473" rIns="82945" bIns="41473" anchor="t"/>
          <a:lstStyle/>
          <a:p>
            <a:pPr>
              <a:lnSpc>
                <a:spcPct val="108000"/>
              </a:lnSpc>
              <a:spcAft>
                <a:spcPts val="1293"/>
              </a:spcAft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  <a:tab pos="7879796" algn="l"/>
              </a:tabLst>
              <a:defRPr/>
            </a:pPr>
            <a:r>
              <a:rPr lang="en-US" altLang="sr-Latn-RS" sz="8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GRAD ZAGREB</a:t>
            </a:r>
            <a:r>
              <a:rPr lang="en-US" altLang="sr-Latn-RS" sz="8200" dirty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r-Latn-RS" sz="8200" dirty="0">
                <a:solidFill>
                  <a:srgbClr val="DDDDD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 NJEGOVE</a:t>
            </a:r>
            <a:r>
              <a:rPr lang="en-US" altLang="sr-Latn-RS" sz="8200" dirty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r-Latn-RS" sz="8200" dirty="0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LEGENDE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2972161" y="5661248"/>
            <a:ext cx="6334560" cy="96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algn="ctr" eaLnBrk="1">
              <a:lnSpc>
                <a:spcPct val="108000"/>
              </a:lnSpc>
              <a:buClrTx/>
              <a:buFontTx/>
              <a:buNone/>
            </a:pPr>
            <a:endParaRPr lang="de-DE" altLang="sr-Latn-RS" sz="2900" dirty="0">
              <a:solidFill>
                <a:srgbClr val="000000"/>
              </a:solidFill>
              <a:latin typeface="MV Bol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059893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xmlns="" id="{A733FEEE-686E-43BC-8627-D9ACAE1B94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6481" y="273961"/>
            <a:ext cx="8228160" cy="1144800"/>
          </a:xfrm>
        </p:spPr>
        <p:txBody>
          <a:bodyPr/>
          <a:lstStyle/>
          <a:p>
            <a:pPr>
              <a:lnSpc>
                <a:spcPct val="108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US" altLang="sr-Latn-RS" sz="4536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PETRI</a:t>
            </a:r>
            <a:r>
              <a:rPr lang="en-US" altLang="sr-Latn-RS" sz="4536" dirty="0">
                <a:solidFill>
                  <a:srgbClr val="DDDDD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CA KER</a:t>
            </a:r>
            <a:r>
              <a:rPr lang="en-US" altLang="sr-Latn-RS" sz="4536" dirty="0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EMPUH</a:t>
            </a:r>
          </a:p>
        </p:txBody>
      </p:sp>
      <p:pic>
        <p:nvPicPr>
          <p:cNvPr id="20483" name="Picture 2">
            <a:extLst>
              <a:ext uri="{FF2B5EF4-FFF2-40B4-BE49-F238E27FC236}">
                <a16:creationId xmlns:a16="http://schemas.microsoft.com/office/drawing/2014/main" xmlns="" id="{37C524BF-FBB4-4863-9B74-509B6D50E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281" y="1306441"/>
            <a:ext cx="3183840" cy="506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4" name="Text Box 3">
            <a:extLst>
              <a:ext uri="{FF2B5EF4-FFF2-40B4-BE49-F238E27FC236}">
                <a16:creationId xmlns:a16="http://schemas.microsoft.com/office/drawing/2014/main" xmlns="" id="{EBF67E53-7400-4BE0-9150-3D311C810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313641"/>
            <a:ext cx="5312657" cy="485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30213" indent="-32385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lnSpc>
                <a:spcPct val="108000"/>
              </a:lnSpc>
              <a:spcAft>
                <a:spcPts val="1293"/>
              </a:spcAft>
              <a:buSzPct val="45000"/>
              <a:buFont typeface="Wingdings" panose="05000000000000000000" pitchFamily="2" charset="2"/>
              <a:buChar char=""/>
            </a:pPr>
            <a:r>
              <a:rPr lang="en-US" altLang="sr-Latn-RS" sz="2400" dirty="0" err="1">
                <a:solidFill>
                  <a:srgbClr val="000000"/>
                </a:solidFill>
                <a:latin typeface="Franklin Gothic Book" panose="020B0503020102020204" pitchFamily="34" charset="0"/>
              </a:rPr>
              <a:t>Petrica</a:t>
            </a:r>
            <a:r>
              <a:rPr lang="en-US" altLang="sr-Latn-RS" sz="24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 </a:t>
            </a:r>
            <a:r>
              <a:rPr lang="en-US" altLang="sr-Latn-RS" sz="2400" dirty="0" err="1">
                <a:solidFill>
                  <a:srgbClr val="000000"/>
                </a:solidFill>
                <a:latin typeface="Franklin Gothic Book" panose="020B0503020102020204" pitchFamily="34" charset="0"/>
              </a:rPr>
              <a:t>Kerempuh</a:t>
            </a:r>
            <a:r>
              <a:rPr lang="en-US" altLang="sr-Latn-RS" sz="24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 </a:t>
            </a:r>
            <a:r>
              <a:rPr lang="en-US" altLang="sr-Latn-RS" sz="2400" dirty="0" err="1">
                <a:solidFill>
                  <a:srgbClr val="000000"/>
                </a:solidFill>
                <a:latin typeface="Franklin Gothic Book" panose="020B0503020102020204" pitchFamily="34" charset="0"/>
              </a:rPr>
              <a:t>književni</a:t>
            </a:r>
            <a:r>
              <a:rPr lang="en-US" altLang="sr-Latn-RS" sz="24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 je </a:t>
            </a:r>
            <a:r>
              <a:rPr lang="en-US" altLang="sr-Latn-RS" sz="2400" dirty="0" err="1">
                <a:solidFill>
                  <a:srgbClr val="000000"/>
                </a:solidFill>
                <a:latin typeface="Franklin Gothic Book" panose="020B0503020102020204" pitchFamily="34" charset="0"/>
              </a:rPr>
              <a:t>lik</a:t>
            </a:r>
            <a:r>
              <a:rPr lang="en-US" altLang="sr-Latn-RS" sz="24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, </a:t>
            </a:r>
            <a:r>
              <a:rPr lang="en-US" altLang="sr-Latn-RS" sz="2400" dirty="0" err="1">
                <a:solidFill>
                  <a:srgbClr val="000000"/>
                </a:solidFill>
                <a:latin typeface="Franklin Gothic Book" panose="020B0503020102020204" pitchFamily="34" charset="0"/>
              </a:rPr>
              <a:t>pučki</a:t>
            </a:r>
            <a:r>
              <a:rPr lang="en-US" altLang="sr-Latn-RS" sz="24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 </a:t>
            </a:r>
            <a:r>
              <a:rPr lang="en-US" altLang="sr-Latn-RS" sz="2400" dirty="0" err="1">
                <a:solidFill>
                  <a:srgbClr val="000000"/>
                </a:solidFill>
                <a:latin typeface="Franklin Gothic Book" panose="020B0503020102020204" pitchFamily="34" charset="0"/>
              </a:rPr>
              <a:t>prorok</a:t>
            </a:r>
            <a:r>
              <a:rPr lang="en-US" altLang="sr-Latn-RS" sz="24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 </a:t>
            </a:r>
            <a:r>
              <a:rPr lang="en-US" altLang="sr-Latn-RS" sz="2400" dirty="0" err="1">
                <a:solidFill>
                  <a:srgbClr val="000000"/>
                </a:solidFill>
                <a:latin typeface="Franklin Gothic Book" panose="020B0503020102020204" pitchFamily="34" charset="0"/>
              </a:rPr>
              <a:t>i</a:t>
            </a:r>
            <a:r>
              <a:rPr lang="en-US" altLang="sr-Latn-RS" sz="24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 </a:t>
            </a:r>
            <a:r>
              <a:rPr lang="en-US" altLang="sr-Latn-RS" sz="2400" dirty="0" err="1">
                <a:solidFill>
                  <a:srgbClr val="000000"/>
                </a:solidFill>
                <a:latin typeface="Franklin Gothic Book" panose="020B0503020102020204" pitchFamily="34" charset="0"/>
              </a:rPr>
              <a:t>cinični</a:t>
            </a:r>
            <a:r>
              <a:rPr lang="en-US" altLang="sr-Latn-RS" sz="24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 </a:t>
            </a:r>
            <a:r>
              <a:rPr lang="en-US" altLang="sr-Latn-RS" sz="2400" dirty="0" err="1">
                <a:solidFill>
                  <a:srgbClr val="000000"/>
                </a:solidFill>
                <a:latin typeface="Franklin Gothic Book" panose="020B0503020102020204" pitchFamily="34" charset="0"/>
              </a:rPr>
              <a:t>komentator</a:t>
            </a:r>
            <a:r>
              <a:rPr lang="en-US" altLang="sr-Latn-RS" sz="24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 </a:t>
            </a:r>
            <a:r>
              <a:rPr lang="en-US" altLang="sr-Latn-RS" sz="2400" dirty="0" err="1">
                <a:solidFill>
                  <a:srgbClr val="000000"/>
                </a:solidFill>
                <a:latin typeface="Franklin Gothic Book" panose="020B0503020102020204" pitchFamily="34" charset="0"/>
              </a:rPr>
              <a:t>suvremenih</a:t>
            </a:r>
            <a:r>
              <a:rPr lang="en-US" altLang="sr-Latn-RS" sz="24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 </a:t>
            </a:r>
            <a:r>
              <a:rPr lang="en-US" altLang="sr-Latn-RS" sz="2400" dirty="0" err="1">
                <a:solidFill>
                  <a:srgbClr val="000000"/>
                </a:solidFill>
                <a:latin typeface="Franklin Gothic Book" panose="020B0503020102020204" pitchFamily="34" charset="0"/>
              </a:rPr>
              <a:t>zbivanja</a:t>
            </a:r>
            <a:r>
              <a:rPr lang="en-US" altLang="sr-Latn-RS" sz="24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.</a:t>
            </a:r>
          </a:p>
          <a:p>
            <a:pPr>
              <a:lnSpc>
                <a:spcPct val="108000"/>
              </a:lnSpc>
              <a:spcAft>
                <a:spcPts val="1293"/>
              </a:spcAft>
              <a:buSzPct val="45000"/>
              <a:buFont typeface="Wingdings" panose="05000000000000000000" pitchFamily="2" charset="2"/>
              <a:buChar char=""/>
            </a:pPr>
            <a:r>
              <a:rPr lang="en-US" altLang="sr-Latn-RS" sz="2400" dirty="0" err="1">
                <a:solidFill>
                  <a:srgbClr val="000000"/>
                </a:solidFill>
                <a:latin typeface="Franklin Gothic Book" panose="020B0503020102020204" pitchFamily="34" charset="0"/>
              </a:rPr>
              <a:t>Pojavljuje</a:t>
            </a:r>
            <a:r>
              <a:rPr lang="en-US" altLang="sr-Latn-RS" sz="24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 se u "</a:t>
            </a:r>
            <a:r>
              <a:rPr lang="en-US" altLang="sr-Latn-RS" sz="2400" dirty="0" err="1">
                <a:solidFill>
                  <a:srgbClr val="000000"/>
                </a:solidFill>
                <a:latin typeface="Franklin Gothic Book" panose="020B0503020102020204" pitchFamily="34" charset="0"/>
              </a:rPr>
              <a:t>Baladama</a:t>
            </a:r>
            <a:r>
              <a:rPr lang="en-US" altLang="sr-Latn-RS" sz="24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 </a:t>
            </a:r>
            <a:r>
              <a:rPr lang="en-US" altLang="sr-Latn-RS" sz="2400" dirty="0" err="1">
                <a:solidFill>
                  <a:srgbClr val="000000"/>
                </a:solidFill>
                <a:latin typeface="Franklin Gothic Book" panose="020B0503020102020204" pitchFamily="34" charset="0"/>
              </a:rPr>
              <a:t>Petrice</a:t>
            </a:r>
            <a:r>
              <a:rPr lang="en-US" altLang="sr-Latn-RS" sz="24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 </a:t>
            </a:r>
            <a:r>
              <a:rPr lang="en-US" altLang="sr-Latn-RS" sz="2400" dirty="0" err="1">
                <a:solidFill>
                  <a:srgbClr val="000000"/>
                </a:solidFill>
                <a:latin typeface="Franklin Gothic Book" panose="020B0503020102020204" pitchFamily="34" charset="0"/>
              </a:rPr>
              <a:t>Kerempuha</a:t>
            </a:r>
            <a:r>
              <a:rPr lang="en-US" altLang="sr-Latn-RS" sz="24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" </a:t>
            </a:r>
            <a:r>
              <a:rPr lang="en-US" altLang="sr-Latn-RS" sz="2400" dirty="0" err="1">
                <a:solidFill>
                  <a:srgbClr val="000000"/>
                </a:solidFill>
                <a:latin typeface="Franklin Gothic Book" panose="020B0503020102020204" pitchFamily="34" charset="0"/>
              </a:rPr>
              <a:t>hrvatskog</a:t>
            </a:r>
            <a:r>
              <a:rPr lang="en-US" altLang="sr-Latn-RS" sz="24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 </a:t>
            </a:r>
            <a:r>
              <a:rPr lang="en-US" altLang="sr-Latn-RS" sz="2400" dirty="0" err="1">
                <a:solidFill>
                  <a:srgbClr val="000000"/>
                </a:solidFill>
                <a:latin typeface="Franklin Gothic Book" panose="020B0503020102020204" pitchFamily="34" charset="0"/>
              </a:rPr>
              <a:t>književnika</a:t>
            </a:r>
            <a:r>
              <a:rPr lang="en-US" altLang="sr-Latn-RS" sz="24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 </a:t>
            </a:r>
            <a:r>
              <a:rPr lang="en-US" altLang="sr-Latn-RS" sz="2400" dirty="0" err="1">
                <a:solidFill>
                  <a:srgbClr val="000000"/>
                </a:solidFill>
                <a:latin typeface="Franklin Gothic Book" panose="020B0503020102020204" pitchFamily="34" charset="0"/>
              </a:rPr>
              <a:t>Miroslava</a:t>
            </a:r>
            <a:r>
              <a:rPr lang="en-US" altLang="sr-Latn-RS" sz="24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 </a:t>
            </a:r>
            <a:r>
              <a:rPr lang="en-US" altLang="sr-Latn-RS" sz="2400" dirty="0" err="1">
                <a:solidFill>
                  <a:srgbClr val="000000"/>
                </a:solidFill>
                <a:latin typeface="Franklin Gothic Book" panose="020B0503020102020204" pitchFamily="34" charset="0"/>
              </a:rPr>
              <a:t>Krleže</a:t>
            </a:r>
            <a:r>
              <a:rPr lang="en-US" altLang="sr-Latn-RS" sz="24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, </a:t>
            </a:r>
            <a:r>
              <a:rPr lang="en-US" altLang="sr-Latn-RS" sz="2400" dirty="0" err="1">
                <a:solidFill>
                  <a:srgbClr val="000000"/>
                </a:solidFill>
                <a:latin typeface="Franklin Gothic Book" panose="020B0503020102020204" pitchFamily="34" charset="0"/>
              </a:rPr>
              <a:t>kao</a:t>
            </a:r>
            <a:r>
              <a:rPr lang="en-US" altLang="sr-Latn-RS" sz="24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 </a:t>
            </a:r>
            <a:r>
              <a:rPr lang="en-US" altLang="sr-Latn-RS" sz="2400" dirty="0" err="1">
                <a:solidFill>
                  <a:srgbClr val="000000"/>
                </a:solidFill>
                <a:latin typeface="Franklin Gothic Book" panose="020B0503020102020204" pitchFamily="34" charset="0"/>
              </a:rPr>
              <a:t>i</a:t>
            </a:r>
            <a:r>
              <a:rPr lang="en-US" altLang="sr-Latn-RS" sz="24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 u </a:t>
            </a:r>
            <a:r>
              <a:rPr lang="en-US" altLang="sr-Latn-RS" sz="2400" dirty="0" err="1">
                <a:solidFill>
                  <a:srgbClr val="000000"/>
                </a:solidFill>
                <a:latin typeface="Franklin Gothic Book" panose="020B0503020102020204" pitchFamily="34" charset="0"/>
              </a:rPr>
              <a:t>mnogim</a:t>
            </a:r>
            <a:r>
              <a:rPr lang="en-US" altLang="sr-Latn-RS" sz="24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 </a:t>
            </a:r>
            <a:r>
              <a:rPr lang="en-US" altLang="sr-Latn-RS" sz="2400" dirty="0" err="1">
                <a:solidFill>
                  <a:srgbClr val="000000"/>
                </a:solidFill>
                <a:latin typeface="Franklin Gothic Book" panose="020B0503020102020204" pitchFamily="34" charset="0"/>
              </a:rPr>
              <a:t>drugim</a:t>
            </a:r>
            <a:r>
              <a:rPr lang="en-US" altLang="sr-Latn-RS" sz="24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 </a:t>
            </a:r>
            <a:r>
              <a:rPr lang="en-US" altLang="sr-Latn-RS" sz="2400" dirty="0" err="1">
                <a:solidFill>
                  <a:srgbClr val="000000"/>
                </a:solidFill>
                <a:latin typeface="Franklin Gothic Book" panose="020B0503020102020204" pitchFamily="34" charset="0"/>
              </a:rPr>
              <a:t>njegovim</a:t>
            </a:r>
            <a:r>
              <a:rPr lang="en-US" altLang="sr-Latn-RS" sz="24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 </a:t>
            </a:r>
            <a:r>
              <a:rPr lang="en-US" altLang="sr-Latn-RS" sz="2400" dirty="0" err="1">
                <a:solidFill>
                  <a:srgbClr val="000000"/>
                </a:solidFill>
                <a:latin typeface="Franklin Gothic Book" panose="020B0503020102020204" pitchFamily="34" charset="0"/>
              </a:rPr>
              <a:t>djelima</a:t>
            </a:r>
            <a:r>
              <a:rPr lang="en-US" altLang="sr-Latn-RS" sz="24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.</a:t>
            </a:r>
            <a:endParaRPr lang="hr-HR" altLang="sr-Latn-RS" sz="2400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>
              <a:lnSpc>
                <a:spcPct val="108000"/>
              </a:lnSpc>
              <a:spcAft>
                <a:spcPts val="1293"/>
              </a:spcAft>
              <a:buSzPct val="45000"/>
              <a:buFont typeface="Wingdings" panose="05000000000000000000" pitchFamily="2" charset="2"/>
              <a:buChar char=""/>
            </a:pPr>
            <a:r>
              <a:rPr lang="en-US" altLang="sr-Latn-RS" sz="2400" dirty="0" err="1">
                <a:solidFill>
                  <a:srgbClr val="000000"/>
                </a:solidFill>
                <a:latin typeface="Franklin Gothic Book" panose="020B0503020102020204" pitchFamily="34" charset="0"/>
              </a:rPr>
              <a:t>Kerempuh</a:t>
            </a:r>
            <a:r>
              <a:rPr lang="en-US" altLang="sr-Latn-RS" sz="24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 u </a:t>
            </a:r>
            <a:r>
              <a:rPr lang="en-US" altLang="sr-Latn-RS" sz="2400" dirty="0" err="1">
                <a:solidFill>
                  <a:srgbClr val="000000"/>
                </a:solidFill>
                <a:latin typeface="Franklin Gothic Book" panose="020B0503020102020204" pitchFamily="34" charset="0"/>
              </a:rPr>
              <a:t>prenesenom</a:t>
            </a:r>
            <a:r>
              <a:rPr lang="en-US" altLang="sr-Latn-RS" sz="24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 </a:t>
            </a:r>
            <a:r>
              <a:rPr lang="en-US" altLang="sr-Latn-RS" sz="2400" dirty="0" err="1">
                <a:solidFill>
                  <a:srgbClr val="000000"/>
                </a:solidFill>
                <a:latin typeface="Franklin Gothic Book" panose="020B0503020102020204" pitchFamily="34" charset="0"/>
              </a:rPr>
              <a:t>značenju</a:t>
            </a:r>
            <a:r>
              <a:rPr lang="en-US" altLang="sr-Latn-RS" sz="24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 </a:t>
            </a:r>
            <a:r>
              <a:rPr lang="en-US" altLang="sr-Latn-RS" sz="2400" dirty="0" err="1">
                <a:solidFill>
                  <a:srgbClr val="000000"/>
                </a:solidFill>
                <a:latin typeface="Franklin Gothic Book" panose="020B0503020102020204" pitchFamily="34" charset="0"/>
              </a:rPr>
              <a:t>označava</a:t>
            </a:r>
            <a:r>
              <a:rPr lang="en-US" altLang="sr-Latn-RS" sz="24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 </a:t>
            </a:r>
            <a:r>
              <a:rPr lang="en-US" altLang="sr-Latn-RS" sz="2400" dirty="0" err="1">
                <a:solidFill>
                  <a:srgbClr val="000000"/>
                </a:solidFill>
                <a:latin typeface="Franklin Gothic Book" panose="020B0503020102020204" pitchFamily="34" charset="0"/>
              </a:rPr>
              <a:t>lukavog</a:t>
            </a:r>
            <a:r>
              <a:rPr lang="en-US" altLang="sr-Latn-RS" sz="24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 </a:t>
            </a:r>
            <a:r>
              <a:rPr lang="en-US" altLang="sr-Latn-RS" sz="2400" dirty="0" err="1">
                <a:solidFill>
                  <a:srgbClr val="000000"/>
                </a:solidFill>
                <a:latin typeface="Franklin Gothic Book" panose="020B0503020102020204" pitchFamily="34" charset="0"/>
              </a:rPr>
              <a:t>čovjeka</a:t>
            </a:r>
            <a:r>
              <a:rPr lang="en-US" altLang="sr-Latn-RS" sz="24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, </a:t>
            </a:r>
            <a:r>
              <a:rPr lang="en-US" altLang="sr-Latn-RS" sz="2400" dirty="0" err="1">
                <a:solidFill>
                  <a:srgbClr val="000000"/>
                </a:solidFill>
                <a:latin typeface="Franklin Gothic Book" panose="020B0503020102020204" pitchFamily="34" charset="0"/>
              </a:rPr>
              <a:t>veseljaka</a:t>
            </a:r>
            <a:r>
              <a:rPr lang="en-US" altLang="sr-Latn-RS" sz="24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 </a:t>
            </a:r>
            <a:r>
              <a:rPr lang="en-US" altLang="sr-Latn-RS" sz="2400" dirty="0" err="1">
                <a:solidFill>
                  <a:srgbClr val="000000"/>
                </a:solidFill>
                <a:latin typeface="Franklin Gothic Book" panose="020B0503020102020204" pitchFamily="34" charset="0"/>
              </a:rPr>
              <a:t>ili</a:t>
            </a:r>
            <a:r>
              <a:rPr lang="en-US" altLang="sr-Latn-RS" sz="24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 </a:t>
            </a:r>
            <a:r>
              <a:rPr lang="hr-HR" altLang="sr-Latn-RS" sz="24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 </a:t>
            </a:r>
            <a:r>
              <a:rPr lang="en-US" altLang="sr-Latn-RS" sz="2400" dirty="0" err="1">
                <a:solidFill>
                  <a:srgbClr val="000000"/>
                </a:solidFill>
                <a:latin typeface="Franklin Gothic Book" panose="020B0503020102020204" pitchFamily="34" charset="0"/>
              </a:rPr>
              <a:t>prepredenjaka</a:t>
            </a:r>
            <a:r>
              <a:rPr lang="hr-HR" altLang="sr-Latn-RS" sz="24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.</a:t>
            </a:r>
            <a:endParaRPr lang="en-US" altLang="sr-Latn-RS" sz="2400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zervirano mjesto sadržaja 2">
            <a:extLst>
              <a:ext uri="{FF2B5EF4-FFF2-40B4-BE49-F238E27FC236}">
                <a16:creationId xmlns:a16="http://schemas.microsoft.com/office/drawing/2014/main" xmlns="" id="{F738A354-B87A-47D6-8310-6A606C97D9C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9361" y="358921"/>
            <a:ext cx="8225280" cy="5637600"/>
          </a:xfrm>
        </p:spPr>
        <p:txBody>
          <a:bodyPr>
            <a:normAutofit/>
          </a:bodyPr>
          <a:lstStyle/>
          <a:p>
            <a:pPr marL="414726" indent="-414726">
              <a:buFont typeface="Wingdings" panose="05000000000000000000" pitchFamily="2" charset="2"/>
              <a:buChar char="§"/>
            </a:pPr>
            <a:r>
              <a:rPr lang="hr-HR" altLang="sr-Latn-RS" sz="2721" dirty="0">
                <a:solidFill>
                  <a:schemeClr val="tx2"/>
                </a:solidFill>
                <a:latin typeface="MV Boli" panose="02000500030200090000" pitchFamily="2" charset="0"/>
              </a:rPr>
              <a:t> </a:t>
            </a:r>
            <a:r>
              <a:rPr lang="hr-HR" altLang="sr-Latn-RS" sz="2721" dirty="0">
                <a:solidFill>
                  <a:schemeClr val="tx2"/>
                </a:solidFill>
                <a:latin typeface="Franklin Gothic Book" panose="020B0503020102020204" pitchFamily="34" charset="0"/>
              </a:rPr>
              <a:t>Jakob Lovrenčić tiskao je u Varaždinu 1834.g. knjigu "Petrica Kerempuh iliti čini i življenje </a:t>
            </a:r>
            <a:r>
              <a:rPr lang="hr-HR" altLang="sr-Latn-RS" sz="2721" dirty="0" err="1">
                <a:solidFill>
                  <a:schemeClr val="tx2"/>
                </a:solidFill>
                <a:latin typeface="Franklin Gothic Book" panose="020B0503020102020204" pitchFamily="34" charset="0"/>
              </a:rPr>
              <a:t>človeka</a:t>
            </a:r>
            <a:r>
              <a:rPr lang="hr-HR" altLang="sr-Latn-RS" sz="2721" dirty="0">
                <a:solidFill>
                  <a:schemeClr val="tx2"/>
                </a:solidFill>
                <a:latin typeface="Franklin Gothic Book" panose="020B0503020102020204" pitchFamily="34" charset="0"/>
              </a:rPr>
              <a:t> </a:t>
            </a:r>
            <a:r>
              <a:rPr lang="hr-HR" altLang="sr-Latn-RS" sz="2721" dirty="0" err="1">
                <a:solidFill>
                  <a:schemeClr val="tx2"/>
                </a:solidFill>
                <a:latin typeface="Franklin Gothic Book" panose="020B0503020102020204" pitchFamily="34" charset="0"/>
              </a:rPr>
              <a:t>prokšenoga</a:t>
            </a:r>
            <a:r>
              <a:rPr lang="hr-HR" altLang="sr-Latn-RS" sz="2721" dirty="0">
                <a:solidFill>
                  <a:schemeClr val="tx2"/>
                </a:solidFill>
                <a:latin typeface="Franklin Gothic Book" panose="020B0503020102020204" pitchFamily="34" charset="0"/>
              </a:rPr>
              <a:t>„.</a:t>
            </a:r>
          </a:p>
          <a:p>
            <a:pPr marL="414726" indent="-414726">
              <a:buFont typeface="Wingdings" panose="05000000000000000000" pitchFamily="2" charset="2"/>
              <a:buChar char="§"/>
            </a:pPr>
            <a:r>
              <a:rPr lang="hr-HR" altLang="sr-Latn-RS" sz="2721" dirty="0">
                <a:solidFill>
                  <a:schemeClr val="tx2"/>
                </a:solidFill>
                <a:latin typeface="Franklin Gothic Book" panose="020B0503020102020204" pitchFamily="34" charset="0"/>
              </a:rPr>
              <a:t>Krleža je objavio "Balade Petrice Kerempuha" u Ljubljani 11936. godine, jedno od </a:t>
            </a:r>
            <a:r>
              <a:rPr lang="hr-HR" altLang="sr-Latn-RS" sz="2721" dirty="0" err="1">
                <a:solidFill>
                  <a:schemeClr val="tx2"/>
                </a:solidFill>
                <a:latin typeface="Franklin Gothic Book" panose="020B0503020102020204" pitchFamily="34" charset="0"/>
              </a:rPr>
              <a:t>amblematskih</a:t>
            </a:r>
            <a:r>
              <a:rPr lang="hr-HR" altLang="sr-Latn-RS" sz="2721" dirty="0">
                <a:solidFill>
                  <a:schemeClr val="tx2"/>
                </a:solidFill>
                <a:latin typeface="Franklin Gothic Book" panose="020B0503020102020204" pitchFamily="34" charset="0"/>
              </a:rPr>
              <a:t> ostvarenja srednjoeuropske literature 20. stoljeća. Preko lika Petrice Kerempuha opjevao je otpor vjekovnom tlačenju naroda. </a:t>
            </a:r>
          </a:p>
          <a:p>
            <a:pPr marL="414726" indent="-414726">
              <a:buFont typeface="Wingdings" panose="05000000000000000000" pitchFamily="2" charset="2"/>
              <a:buChar char="§"/>
            </a:pPr>
            <a:r>
              <a:rPr lang="hr-HR" altLang="sr-Latn-RS" sz="2721" dirty="0">
                <a:solidFill>
                  <a:schemeClr val="tx2"/>
                </a:solidFill>
                <a:latin typeface="Franklin Gothic Book" panose="020B0503020102020204" pitchFamily="34" charset="0"/>
              </a:rPr>
              <a:t> Na zagrebačkoj tržnici Dolac nalazi se skulptura Petrice Kerempuha kipara Vanje </a:t>
            </a:r>
            <a:r>
              <a:rPr lang="hr-HR" altLang="sr-Latn-RS" sz="2721" dirty="0" err="1">
                <a:solidFill>
                  <a:schemeClr val="tx2"/>
                </a:solidFill>
                <a:latin typeface="Franklin Gothic Book" panose="020B0503020102020204" pitchFamily="34" charset="0"/>
              </a:rPr>
              <a:t>Radauša</a:t>
            </a:r>
            <a:r>
              <a:rPr lang="hr-HR" altLang="sr-Latn-RS" sz="2721" dirty="0">
                <a:solidFill>
                  <a:schemeClr val="tx2"/>
                </a:solidFill>
                <a:latin typeface="Franklin Gothic Book" panose="020B0503020102020204" pitchFamily="34" charset="0"/>
              </a:rPr>
              <a:t>, postavljena 1955. godine. Sjeverno od Dolca je Trg Petrice Kerempuha na kojem se nalazi prodaja cvijeća</a:t>
            </a:r>
            <a:r>
              <a:rPr lang="hr-HR" altLang="sr-Latn-RS" sz="2721" dirty="0">
                <a:solidFill>
                  <a:schemeClr val="tx2"/>
                </a:solidFill>
                <a:latin typeface="MV Boli" panose="02000500030200090000" pitchFamily="2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>
            <a:extLst>
              <a:ext uri="{FF2B5EF4-FFF2-40B4-BE49-F238E27FC236}">
                <a16:creationId xmlns:a16="http://schemas.microsoft.com/office/drawing/2014/main" xmlns="" id="{6D1B2E69-B800-4A77-AD46-5B935BFB6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21" y="163081"/>
            <a:ext cx="8817120" cy="653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5" name="Text Box 2">
            <a:extLst>
              <a:ext uri="{FF2B5EF4-FFF2-40B4-BE49-F238E27FC236}">
                <a16:creationId xmlns:a16="http://schemas.microsoft.com/office/drawing/2014/main" xmlns="" id="{5248F89F-9CEC-4457-A00E-0D281076C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601" y="6131881"/>
            <a:ext cx="8089920" cy="40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40819" rIns="81638" bIns="40819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>
              <a:lnSpc>
                <a:spcPct val="108000"/>
              </a:lnSpc>
              <a:buClrTx/>
              <a:buFontTx/>
              <a:buNone/>
            </a:pPr>
            <a:r>
              <a:rPr lang="de-DE" altLang="sr-Latn-RS" sz="1905" dirty="0" err="1">
                <a:solidFill>
                  <a:srgbClr val="FFFFFF"/>
                </a:solidFill>
                <a:latin typeface="Franklin Gothic Book" panose="020B0503020102020204" pitchFamily="34" charset="0"/>
              </a:rPr>
              <a:t>Kip</a:t>
            </a:r>
            <a:r>
              <a:rPr lang="de-DE" altLang="sr-Latn-RS" sz="1905" dirty="0">
                <a:solidFill>
                  <a:srgbClr val="FFFFFF"/>
                </a:solidFill>
                <a:latin typeface="Franklin Gothic Book" panose="020B0503020102020204" pitchFamily="34" charset="0"/>
              </a:rPr>
              <a:t> </a:t>
            </a:r>
            <a:r>
              <a:rPr lang="de-DE" altLang="sr-Latn-RS" sz="1905" dirty="0" err="1">
                <a:solidFill>
                  <a:srgbClr val="FFFFFF"/>
                </a:solidFill>
                <a:latin typeface="Franklin Gothic Book" panose="020B0503020102020204" pitchFamily="34" charset="0"/>
              </a:rPr>
              <a:t>Petrice</a:t>
            </a:r>
            <a:r>
              <a:rPr lang="de-DE" altLang="sr-Latn-RS" sz="1905" dirty="0">
                <a:solidFill>
                  <a:srgbClr val="FFFFFF"/>
                </a:solidFill>
                <a:latin typeface="Franklin Gothic Book" panose="020B0503020102020204" pitchFamily="34" charset="0"/>
              </a:rPr>
              <a:t> </a:t>
            </a:r>
            <a:r>
              <a:rPr lang="de-DE" altLang="sr-Latn-RS" sz="1905" dirty="0" err="1">
                <a:solidFill>
                  <a:srgbClr val="FFFFFF"/>
                </a:solidFill>
                <a:latin typeface="Franklin Gothic Book" panose="020B0503020102020204" pitchFamily="34" charset="0"/>
              </a:rPr>
              <a:t>Kerempuha</a:t>
            </a:r>
            <a:r>
              <a:rPr lang="de-DE" altLang="sr-Latn-RS" sz="1905" dirty="0">
                <a:solidFill>
                  <a:srgbClr val="FFFFFF"/>
                </a:solidFill>
                <a:latin typeface="Franklin Gothic Book" panose="020B0503020102020204" pitchFamily="34" charset="0"/>
              </a:rPr>
              <a:t> u </a:t>
            </a:r>
            <a:r>
              <a:rPr lang="de-DE" altLang="sr-Latn-RS" sz="1905" dirty="0" err="1">
                <a:solidFill>
                  <a:srgbClr val="FFFFFF"/>
                </a:solidFill>
                <a:latin typeface="Franklin Gothic Book" panose="020B0503020102020204" pitchFamily="34" charset="0"/>
              </a:rPr>
              <a:t>podnožju</a:t>
            </a:r>
            <a:r>
              <a:rPr lang="de-DE" altLang="sr-Latn-RS" sz="1905" dirty="0">
                <a:solidFill>
                  <a:srgbClr val="FFFFFF"/>
                </a:solidFill>
                <a:latin typeface="Franklin Gothic Book" panose="020B0503020102020204" pitchFamily="34" charset="0"/>
              </a:rPr>
              <a:t> </a:t>
            </a:r>
            <a:r>
              <a:rPr lang="de-DE" altLang="sr-Latn-RS" sz="1905" dirty="0" err="1">
                <a:solidFill>
                  <a:srgbClr val="FFFFFF"/>
                </a:solidFill>
                <a:latin typeface="Franklin Gothic Book" panose="020B0503020102020204" pitchFamily="34" charset="0"/>
              </a:rPr>
              <a:t>spomenika</a:t>
            </a:r>
            <a:r>
              <a:rPr lang="de-DE" altLang="sr-Latn-RS" sz="1905" dirty="0">
                <a:solidFill>
                  <a:srgbClr val="FFFFFF"/>
                </a:solidFill>
                <a:latin typeface="Franklin Gothic Book" panose="020B0503020102020204" pitchFamily="34" charset="0"/>
              </a:rPr>
              <a:t> </a:t>
            </a:r>
            <a:r>
              <a:rPr lang="de-DE" altLang="sr-Latn-RS" sz="1905" dirty="0" err="1">
                <a:solidFill>
                  <a:srgbClr val="FFFFFF"/>
                </a:solidFill>
                <a:latin typeface="Franklin Gothic Book" panose="020B0503020102020204" pitchFamily="34" charset="0"/>
              </a:rPr>
              <a:t>seljačkoj</a:t>
            </a:r>
            <a:r>
              <a:rPr lang="de-DE" altLang="sr-Latn-RS" sz="1905" dirty="0">
                <a:solidFill>
                  <a:srgbClr val="FFFFFF"/>
                </a:solidFill>
                <a:latin typeface="Franklin Gothic Book" panose="020B0503020102020204" pitchFamily="34" charset="0"/>
              </a:rPr>
              <a:t> </a:t>
            </a:r>
            <a:r>
              <a:rPr lang="de-DE" altLang="sr-Latn-RS" sz="1905" dirty="0" err="1">
                <a:solidFill>
                  <a:srgbClr val="FFFFFF"/>
                </a:solidFill>
                <a:latin typeface="Franklin Gothic Book" panose="020B0503020102020204" pitchFamily="34" charset="0"/>
              </a:rPr>
              <a:t>buni</a:t>
            </a:r>
            <a:r>
              <a:rPr lang="de-DE" altLang="sr-Latn-RS" sz="1905" dirty="0">
                <a:solidFill>
                  <a:srgbClr val="FFFFFF"/>
                </a:solidFill>
                <a:latin typeface="Franklin Gothic Book" panose="020B0503020102020204" pitchFamily="34" charset="0"/>
              </a:rPr>
              <a:t> u </a:t>
            </a:r>
            <a:r>
              <a:rPr lang="de-DE" altLang="sr-Latn-RS" sz="1905" dirty="0" err="1">
                <a:solidFill>
                  <a:srgbClr val="FFFFFF"/>
                </a:solidFill>
                <a:latin typeface="Franklin Gothic Book" panose="020B0503020102020204" pitchFamily="34" charset="0"/>
              </a:rPr>
              <a:t>Stubici</a:t>
            </a:r>
            <a:endParaRPr lang="de-DE" altLang="sr-Latn-RS" sz="1905" dirty="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xmlns="" id="{B2A4258A-9AED-4824-91BA-F4919E1671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6481" y="273961"/>
            <a:ext cx="8228160" cy="1144800"/>
          </a:xfrm>
        </p:spPr>
        <p:txBody>
          <a:bodyPr/>
          <a:lstStyle/>
          <a:p>
            <a:pPr>
              <a:lnSpc>
                <a:spcPct val="108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US" altLang="sr-Latn-R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GRIČ</a:t>
            </a:r>
            <a:r>
              <a:rPr lang="en-US" altLang="sr-Latn-RS" dirty="0">
                <a:solidFill>
                  <a:srgbClr val="DDDDD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KA VJE</a:t>
            </a:r>
            <a:r>
              <a:rPr lang="en-US" altLang="sr-Latn-RS" dirty="0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ŠTICA</a:t>
            </a: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xmlns="" id="{08B13E02-F10C-4A17-974B-78A1235B2F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" y="1306441"/>
            <a:ext cx="5551200" cy="5919840"/>
          </a:xfrm>
        </p:spPr>
        <p:txBody>
          <a:bodyPr vert="horz" tIns="0">
            <a:normAutofit lnSpcReduction="10000"/>
          </a:bodyPr>
          <a:lstStyle/>
          <a:p>
            <a:pPr marL="390246" indent="-293764">
              <a:lnSpc>
                <a:spcPct val="108000"/>
              </a:lnSpc>
              <a:buSzPct val="45000"/>
              <a:buFont typeface="Wingdings" panose="05000000000000000000" pitchFamily="2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en-US" altLang="sr-Latn-RS" sz="2177" dirty="0" err="1">
                <a:latin typeface="Franklin Gothic Book" panose="020B0503020102020204" pitchFamily="34" charset="0"/>
              </a:rPr>
              <a:t>Grička</a:t>
            </a:r>
            <a:r>
              <a:rPr lang="en-US" altLang="sr-Latn-RS" sz="2177" dirty="0">
                <a:latin typeface="Franklin Gothic Book" panose="020B0503020102020204" pitchFamily="34" charset="0"/>
              </a:rPr>
              <a:t> </a:t>
            </a:r>
            <a:r>
              <a:rPr lang="en-US" altLang="sr-Latn-RS" sz="2177" dirty="0" err="1">
                <a:latin typeface="Franklin Gothic Book" panose="020B0503020102020204" pitchFamily="34" charset="0"/>
              </a:rPr>
              <a:t>vještica</a:t>
            </a:r>
            <a:r>
              <a:rPr lang="en-US" altLang="sr-Latn-RS" sz="2177" dirty="0">
                <a:latin typeface="Franklin Gothic Book" panose="020B0503020102020204" pitchFamily="34" charset="0"/>
              </a:rPr>
              <a:t> je </a:t>
            </a:r>
            <a:r>
              <a:rPr lang="en-US" altLang="sr-Latn-RS" sz="2177" dirty="0" err="1">
                <a:latin typeface="Franklin Gothic Book" panose="020B0503020102020204" pitchFamily="34" charset="0"/>
              </a:rPr>
              <a:t>ciklus</a:t>
            </a:r>
            <a:r>
              <a:rPr lang="en-US" altLang="sr-Latn-RS" sz="2177" dirty="0">
                <a:latin typeface="Franklin Gothic Book" panose="020B0503020102020204" pitchFamily="34" charset="0"/>
              </a:rPr>
              <a:t> </a:t>
            </a:r>
            <a:r>
              <a:rPr lang="en-US" altLang="sr-Latn-RS" sz="2177" dirty="0" err="1">
                <a:latin typeface="Franklin Gothic Book" panose="020B0503020102020204" pitchFamily="34" charset="0"/>
              </a:rPr>
              <a:t>romana</a:t>
            </a:r>
            <a:r>
              <a:rPr lang="en-US" altLang="sr-Latn-RS" sz="2177" dirty="0">
                <a:latin typeface="Franklin Gothic Book" panose="020B0503020102020204" pitchFamily="34" charset="0"/>
              </a:rPr>
              <a:t> </a:t>
            </a:r>
            <a:r>
              <a:rPr lang="en-US" altLang="sr-Latn-RS" sz="2177" dirty="0" err="1">
                <a:latin typeface="Franklin Gothic Book" panose="020B0503020102020204" pitchFamily="34" charset="0"/>
              </a:rPr>
              <a:t>hrvatske</a:t>
            </a:r>
            <a:r>
              <a:rPr lang="en-US" altLang="sr-Latn-RS" sz="2177" dirty="0">
                <a:latin typeface="Franklin Gothic Book" panose="020B0503020102020204" pitchFamily="34" charset="0"/>
              </a:rPr>
              <a:t> </a:t>
            </a:r>
            <a:r>
              <a:rPr lang="en-US" altLang="sr-Latn-RS" sz="2177" dirty="0" err="1">
                <a:latin typeface="Franklin Gothic Book" panose="020B0503020102020204" pitchFamily="34" charset="0"/>
              </a:rPr>
              <a:t>književnice</a:t>
            </a:r>
            <a:r>
              <a:rPr lang="en-US" altLang="sr-Latn-RS" sz="2177" dirty="0">
                <a:latin typeface="Franklin Gothic Book" panose="020B0503020102020204" pitchFamily="34" charset="0"/>
              </a:rPr>
              <a:t> </a:t>
            </a:r>
            <a:r>
              <a:rPr lang="en-US" altLang="sr-Latn-RS" sz="2177" dirty="0" err="1">
                <a:latin typeface="Franklin Gothic Book" panose="020B0503020102020204" pitchFamily="34" charset="0"/>
              </a:rPr>
              <a:t>Marije</a:t>
            </a:r>
            <a:r>
              <a:rPr lang="en-US" altLang="sr-Latn-RS" sz="2177" dirty="0">
                <a:latin typeface="Franklin Gothic Book" panose="020B0503020102020204" pitchFamily="34" charset="0"/>
              </a:rPr>
              <a:t> </a:t>
            </a:r>
            <a:r>
              <a:rPr lang="en-US" altLang="sr-Latn-RS" sz="2177" dirty="0" err="1">
                <a:latin typeface="Franklin Gothic Book" panose="020B0503020102020204" pitchFamily="34" charset="0"/>
              </a:rPr>
              <a:t>Jurić</a:t>
            </a:r>
            <a:r>
              <a:rPr lang="en-US" altLang="sr-Latn-RS" sz="2177" dirty="0">
                <a:latin typeface="Franklin Gothic Book" panose="020B0503020102020204" pitchFamily="34" charset="0"/>
              </a:rPr>
              <a:t> </a:t>
            </a:r>
            <a:r>
              <a:rPr lang="en-US" altLang="sr-Latn-RS" sz="2177" dirty="0" err="1">
                <a:latin typeface="Franklin Gothic Book" panose="020B0503020102020204" pitchFamily="34" charset="0"/>
              </a:rPr>
              <a:t>Zagorke</a:t>
            </a:r>
            <a:r>
              <a:rPr lang="en-US" altLang="sr-Latn-RS" sz="2177" dirty="0">
                <a:latin typeface="Franklin Gothic Book" panose="020B0503020102020204" pitchFamily="34" charset="0"/>
              </a:rPr>
              <a:t>.</a:t>
            </a:r>
          </a:p>
          <a:p>
            <a:pPr marL="390246" indent="-293764">
              <a:lnSpc>
                <a:spcPct val="108000"/>
              </a:lnSpc>
              <a:buSzPct val="45000"/>
              <a:buFont typeface="Wingdings" panose="05000000000000000000" pitchFamily="2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en-US" altLang="sr-Latn-RS" sz="2177" dirty="0">
                <a:latin typeface="Franklin Gothic Book" panose="020B0503020102020204" pitchFamily="34" charset="0"/>
              </a:rPr>
              <a:t>. </a:t>
            </a:r>
            <a:r>
              <a:rPr lang="en-US" altLang="sr-Latn-RS" sz="2177" dirty="0" err="1">
                <a:latin typeface="Franklin Gothic Book" panose="020B0503020102020204" pitchFamily="34" charset="0"/>
              </a:rPr>
              <a:t>Prvi</a:t>
            </a:r>
            <a:r>
              <a:rPr lang="en-US" altLang="sr-Latn-RS" sz="2177" dirty="0">
                <a:latin typeface="Franklin Gothic Book" panose="020B0503020102020204" pitchFamily="34" charset="0"/>
              </a:rPr>
              <a:t> roman </a:t>
            </a:r>
            <a:r>
              <a:rPr lang="en-US" altLang="sr-Latn-RS" sz="2177" dirty="0" err="1">
                <a:latin typeface="Franklin Gothic Book" panose="020B0503020102020204" pitchFamily="34" charset="0"/>
              </a:rPr>
              <a:t>čuvenog</a:t>
            </a:r>
            <a:r>
              <a:rPr lang="en-US" altLang="sr-Latn-RS" sz="2177" dirty="0">
                <a:latin typeface="Franklin Gothic Book" panose="020B0503020102020204" pitchFamily="34" charset="0"/>
              </a:rPr>
              <a:t> </a:t>
            </a:r>
            <a:r>
              <a:rPr lang="en-US" altLang="sr-Latn-RS" sz="2177" dirty="0" err="1">
                <a:latin typeface="Franklin Gothic Book" panose="020B0503020102020204" pitchFamily="34" charset="0"/>
              </a:rPr>
              <a:t>ciklusa</a:t>
            </a:r>
            <a:r>
              <a:rPr lang="en-US" altLang="sr-Latn-RS" sz="2177" dirty="0">
                <a:latin typeface="Franklin Gothic Book" panose="020B0503020102020204" pitchFamily="34" charset="0"/>
              </a:rPr>
              <a:t> pod </a:t>
            </a:r>
            <a:r>
              <a:rPr lang="en-US" altLang="sr-Latn-RS" sz="2177" dirty="0" err="1">
                <a:latin typeface="Franklin Gothic Book" panose="020B0503020102020204" pitchFamily="34" charset="0"/>
              </a:rPr>
              <a:t>nazivom</a:t>
            </a:r>
            <a:r>
              <a:rPr lang="en-US" altLang="sr-Latn-RS" sz="2177" dirty="0">
                <a:latin typeface="Franklin Gothic Book" panose="020B0503020102020204" pitchFamily="34" charset="0"/>
              </a:rPr>
              <a:t> "</a:t>
            </a:r>
            <a:r>
              <a:rPr lang="en-US" altLang="sr-Latn-RS" sz="2177" dirty="0" err="1">
                <a:latin typeface="Franklin Gothic Book" panose="020B0503020102020204" pitchFamily="34" charset="0"/>
              </a:rPr>
              <a:t>Tajna</a:t>
            </a:r>
            <a:r>
              <a:rPr lang="en-US" altLang="sr-Latn-RS" sz="2177" dirty="0">
                <a:latin typeface="Franklin Gothic Book" panose="020B0503020102020204" pitchFamily="34" charset="0"/>
              </a:rPr>
              <a:t> </a:t>
            </a:r>
            <a:r>
              <a:rPr lang="en-US" altLang="sr-Latn-RS" sz="2177" dirty="0" err="1">
                <a:latin typeface="Franklin Gothic Book" panose="020B0503020102020204" pitchFamily="34" charset="0"/>
              </a:rPr>
              <a:t>krvavog</a:t>
            </a:r>
            <a:r>
              <a:rPr lang="en-US" altLang="sr-Latn-RS" sz="2177" dirty="0">
                <a:latin typeface="Franklin Gothic Book" panose="020B0503020102020204" pitchFamily="34" charset="0"/>
              </a:rPr>
              <a:t> </a:t>
            </a:r>
            <a:r>
              <a:rPr lang="en-US" altLang="sr-Latn-RS" sz="2177" dirty="0" err="1">
                <a:latin typeface="Franklin Gothic Book" panose="020B0503020102020204" pitchFamily="34" charset="0"/>
              </a:rPr>
              <a:t>mosta</a:t>
            </a:r>
            <a:r>
              <a:rPr lang="en-US" altLang="sr-Latn-RS" sz="2177" dirty="0">
                <a:latin typeface="Franklin Gothic Book" panose="020B0503020102020204" pitchFamily="34" charset="0"/>
              </a:rPr>
              <a:t>" </a:t>
            </a:r>
            <a:r>
              <a:rPr lang="en-US" altLang="sr-Latn-RS" sz="2177" dirty="0" err="1">
                <a:latin typeface="Franklin Gothic Book" panose="020B0503020102020204" pitchFamily="34" charset="0"/>
              </a:rPr>
              <a:t>počinje</a:t>
            </a:r>
            <a:r>
              <a:rPr lang="en-US" altLang="sr-Latn-RS" sz="2177" dirty="0">
                <a:latin typeface="Franklin Gothic Book" panose="020B0503020102020204" pitchFamily="34" charset="0"/>
              </a:rPr>
              <a:t> </a:t>
            </a:r>
            <a:r>
              <a:rPr lang="en-US" altLang="sr-Latn-RS" sz="2177" dirty="0" err="1">
                <a:latin typeface="Franklin Gothic Book" panose="020B0503020102020204" pitchFamily="34" charset="0"/>
              </a:rPr>
              <a:t>izlaziti</a:t>
            </a:r>
            <a:r>
              <a:rPr lang="en-US" altLang="sr-Latn-RS" sz="2177" dirty="0">
                <a:latin typeface="Franklin Gothic Book" panose="020B0503020102020204" pitchFamily="34" charset="0"/>
              </a:rPr>
              <a:t> 1912. </a:t>
            </a:r>
            <a:r>
              <a:rPr lang="en-US" altLang="sr-Latn-RS" sz="2177" dirty="0" err="1">
                <a:latin typeface="Franklin Gothic Book" panose="020B0503020102020204" pitchFamily="34" charset="0"/>
              </a:rPr>
              <a:t>godine</a:t>
            </a:r>
            <a:r>
              <a:rPr lang="en-US" altLang="sr-Latn-RS" sz="2177" dirty="0">
                <a:latin typeface="Franklin Gothic Book" panose="020B0503020102020204" pitchFamily="34" charset="0"/>
              </a:rPr>
              <a:t> u </a:t>
            </a:r>
            <a:r>
              <a:rPr lang="en-US" altLang="sr-Latn-RS" sz="2177" dirty="0" err="1">
                <a:latin typeface="Franklin Gothic Book" panose="020B0503020102020204" pitchFamily="34" charset="0"/>
              </a:rPr>
              <a:t>Malim</a:t>
            </a:r>
            <a:r>
              <a:rPr lang="en-US" altLang="sr-Latn-RS" sz="2177" dirty="0">
                <a:latin typeface="Franklin Gothic Book" panose="020B0503020102020204" pitchFamily="34" charset="0"/>
              </a:rPr>
              <a:t> </a:t>
            </a:r>
            <a:r>
              <a:rPr lang="en-US" altLang="sr-Latn-RS" sz="2177" dirty="0" err="1">
                <a:latin typeface="Franklin Gothic Book" panose="020B0503020102020204" pitchFamily="34" charset="0"/>
              </a:rPr>
              <a:t>novinama</a:t>
            </a:r>
            <a:r>
              <a:rPr lang="en-US" altLang="sr-Latn-RS" sz="2177" dirty="0">
                <a:latin typeface="Franklin Gothic Book" panose="020B0503020102020204" pitchFamily="34" charset="0"/>
              </a:rPr>
              <a:t>.</a:t>
            </a:r>
            <a:endParaRPr lang="hr-HR" altLang="sr-Latn-RS" sz="2177" dirty="0">
              <a:latin typeface="Franklin Gothic Book" panose="020B0503020102020204" pitchFamily="34" charset="0"/>
            </a:endParaRPr>
          </a:p>
          <a:p>
            <a:pPr marL="390246" indent="-293764">
              <a:lnSpc>
                <a:spcPct val="108000"/>
              </a:lnSpc>
              <a:buSzPct val="45000"/>
              <a:buFont typeface="Wingdings" panose="05000000000000000000" pitchFamily="2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hr-HR" altLang="sr-Latn-RS" sz="2177" dirty="0">
                <a:latin typeface="Franklin Gothic Book" panose="020B0503020102020204" pitchFamily="34" charset="0"/>
              </a:rPr>
              <a:t> Uspjeh je tako živ da vlasnici tiskare, ne pitajući Mariju Jurić Zagorku, objavljuju na kraju romana da je to tek uvod i da će se uskoro pojaviti nastavak.</a:t>
            </a:r>
            <a:endParaRPr lang="en-US" altLang="sr-Latn-RS" sz="2177" dirty="0">
              <a:latin typeface="Franklin Gothic Book" panose="020B0503020102020204" pitchFamily="34" charset="0"/>
            </a:endParaRPr>
          </a:p>
          <a:p>
            <a:pPr marL="390246" indent="-293764">
              <a:lnSpc>
                <a:spcPct val="108000"/>
              </a:lnSpc>
              <a:buSzPct val="45000"/>
              <a:buFont typeface="Wingdings" panose="05000000000000000000" pitchFamily="2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en-US" altLang="sr-Latn-RS" sz="2177" dirty="0" err="1">
                <a:latin typeface="Franklin Gothic Book" panose="020B0503020102020204" pitchFamily="34" charset="0"/>
              </a:rPr>
              <a:t>Priča</a:t>
            </a:r>
            <a:r>
              <a:rPr lang="en-US" altLang="sr-Latn-RS" sz="2177" dirty="0">
                <a:latin typeface="Franklin Gothic Book" panose="020B0503020102020204" pitchFamily="34" charset="0"/>
              </a:rPr>
              <a:t> o </a:t>
            </a:r>
            <a:r>
              <a:rPr lang="en-US" altLang="sr-Latn-RS" sz="2177" dirty="0" err="1">
                <a:latin typeface="Franklin Gothic Book" panose="020B0503020102020204" pitchFamily="34" charset="0"/>
              </a:rPr>
              <a:t>progonu</a:t>
            </a:r>
            <a:r>
              <a:rPr lang="en-US" altLang="sr-Latn-RS" sz="2177" dirty="0">
                <a:latin typeface="Franklin Gothic Book" panose="020B0503020102020204" pitchFamily="34" charset="0"/>
              </a:rPr>
              <a:t> </a:t>
            </a:r>
            <a:r>
              <a:rPr lang="en-US" altLang="sr-Latn-RS" sz="2177" dirty="0" err="1">
                <a:latin typeface="Franklin Gothic Book" panose="020B0503020102020204" pitchFamily="34" charset="0"/>
              </a:rPr>
              <a:t>vještica</a:t>
            </a:r>
            <a:r>
              <a:rPr lang="en-US" altLang="sr-Latn-RS" sz="2177" dirty="0">
                <a:latin typeface="Franklin Gothic Book" panose="020B0503020102020204" pitchFamily="34" charset="0"/>
              </a:rPr>
              <a:t> u </a:t>
            </a:r>
            <a:r>
              <a:rPr lang="en-US" altLang="sr-Latn-RS" sz="2177" dirty="0" err="1">
                <a:latin typeface="Franklin Gothic Book" panose="020B0503020102020204" pitchFamily="34" charset="0"/>
              </a:rPr>
              <a:t>Zagrebu</a:t>
            </a:r>
            <a:r>
              <a:rPr lang="en-US" altLang="sr-Latn-RS" sz="2177" dirty="0">
                <a:latin typeface="Franklin Gothic Book" panose="020B0503020102020204" pitchFamily="34" charset="0"/>
              </a:rPr>
              <a:t> </a:t>
            </a:r>
            <a:r>
              <a:rPr lang="en-US" altLang="sr-Latn-RS" sz="2177" dirty="0" err="1">
                <a:latin typeface="Franklin Gothic Book" panose="020B0503020102020204" pitchFamily="34" charset="0"/>
              </a:rPr>
              <a:t>spada</a:t>
            </a:r>
            <a:r>
              <a:rPr lang="en-US" altLang="sr-Latn-RS" sz="2177" dirty="0">
                <a:latin typeface="Franklin Gothic Book" panose="020B0503020102020204" pitchFamily="34" charset="0"/>
              </a:rPr>
              <a:t> pod </a:t>
            </a:r>
            <a:r>
              <a:rPr lang="en-US" altLang="sr-Latn-RS" sz="2177" dirty="0" err="1">
                <a:latin typeface="Franklin Gothic Book" panose="020B0503020102020204" pitchFamily="34" charset="0"/>
              </a:rPr>
              <a:t>ljubavno-povijesne</a:t>
            </a:r>
            <a:r>
              <a:rPr lang="en-US" altLang="sr-Latn-RS" sz="2177" dirty="0">
                <a:latin typeface="Franklin Gothic Book" panose="020B0503020102020204" pitchFamily="34" charset="0"/>
              </a:rPr>
              <a:t> </a:t>
            </a:r>
            <a:r>
              <a:rPr lang="en-US" altLang="sr-Latn-RS" sz="2177" dirty="0" err="1">
                <a:latin typeface="Franklin Gothic Book" panose="020B0503020102020204" pitchFamily="34" charset="0"/>
              </a:rPr>
              <a:t>romane,i</a:t>
            </a:r>
            <a:r>
              <a:rPr lang="en-US" altLang="sr-Latn-RS" sz="2177" dirty="0">
                <a:latin typeface="Franklin Gothic Book" panose="020B0503020102020204" pitchFamily="34" charset="0"/>
              </a:rPr>
              <a:t> </a:t>
            </a:r>
            <a:r>
              <a:rPr lang="en-US" altLang="sr-Latn-RS" sz="2177" dirty="0" err="1">
                <a:latin typeface="Franklin Gothic Book" panose="020B0503020102020204" pitchFamily="34" charset="0"/>
              </a:rPr>
              <a:t>dala</a:t>
            </a:r>
            <a:r>
              <a:rPr lang="en-US" altLang="sr-Latn-RS" sz="2177" dirty="0">
                <a:latin typeface="Franklin Gothic Book" panose="020B0503020102020204" pitchFamily="34" charset="0"/>
              </a:rPr>
              <a:t> je </a:t>
            </a:r>
            <a:r>
              <a:rPr lang="en-US" altLang="sr-Latn-RS" sz="2177" dirty="0" err="1">
                <a:latin typeface="Franklin Gothic Book" panose="020B0503020102020204" pitchFamily="34" charset="0"/>
              </a:rPr>
              <a:t>veliki</a:t>
            </a:r>
            <a:r>
              <a:rPr lang="en-US" altLang="sr-Latn-RS" sz="2177" dirty="0">
                <a:latin typeface="Franklin Gothic Book" panose="020B0503020102020204" pitchFamily="34" charset="0"/>
              </a:rPr>
              <a:t> </a:t>
            </a:r>
            <a:r>
              <a:rPr lang="en-US" altLang="sr-Latn-RS" sz="2177" dirty="0" err="1">
                <a:latin typeface="Franklin Gothic Book" panose="020B0503020102020204" pitchFamily="34" charset="0"/>
              </a:rPr>
              <a:t>doprinos</a:t>
            </a:r>
            <a:r>
              <a:rPr lang="en-US" altLang="sr-Latn-RS" sz="2177" dirty="0">
                <a:latin typeface="Franklin Gothic Book" panose="020B0503020102020204" pitchFamily="34" charset="0"/>
              </a:rPr>
              <a:t> u </a:t>
            </a:r>
            <a:r>
              <a:rPr lang="en-US" altLang="sr-Latn-RS" sz="2177" dirty="0" err="1">
                <a:latin typeface="Franklin Gothic Book" panose="020B0503020102020204" pitchFamily="34" charset="0"/>
              </a:rPr>
              <a:t>opismenjavanju</a:t>
            </a:r>
            <a:r>
              <a:rPr lang="en-US" altLang="sr-Latn-RS" sz="2177" dirty="0">
                <a:latin typeface="Franklin Gothic Book" panose="020B0503020102020204" pitchFamily="34" charset="0"/>
              </a:rPr>
              <a:t> </a:t>
            </a:r>
            <a:r>
              <a:rPr lang="en-US" altLang="sr-Latn-RS" sz="2177" dirty="0" err="1">
                <a:latin typeface="Franklin Gothic Book" panose="020B0503020102020204" pitchFamily="34" charset="0"/>
              </a:rPr>
              <a:t>naših</a:t>
            </a:r>
            <a:r>
              <a:rPr lang="en-US" altLang="sr-Latn-RS" sz="2177" dirty="0">
                <a:latin typeface="Franklin Gothic Book" panose="020B0503020102020204" pitchFamily="34" charset="0"/>
              </a:rPr>
              <a:t> </a:t>
            </a:r>
            <a:r>
              <a:rPr lang="en-US" altLang="sr-Latn-RS" sz="2177" dirty="0" err="1">
                <a:latin typeface="Franklin Gothic Book" panose="020B0503020102020204" pitchFamily="34" charset="0"/>
              </a:rPr>
              <a:t>ljudi</a:t>
            </a:r>
            <a:r>
              <a:rPr lang="en-US" altLang="sr-Latn-RS" sz="2177" dirty="0">
                <a:latin typeface="Franklin Gothic Book" panose="020B0503020102020204" pitchFamily="34" charset="0"/>
              </a:rPr>
              <a:t> </a:t>
            </a:r>
            <a:r>
              <a:rPr lang="en-US" altLang="sr-Latn-RS" sz="2177" dirty="0" err="1">
                <a:latin typeface="Franklin Gothic Book" panose="020B0503020102020204" pitchFamily="34" charset="0"/>
              </a:rPr>
              <a:t>i</a:t>
            </a:r>
            <a:r>
              <a:rPr lang="en-US" altLang="sr-Latn-RS" sz="2177" dirty="0">
                <a:latin typeface="Franklin Gothic Book" panose="020B0503020102020204" pitchFamily="34" charset="0"/>
              </a:rPr>
              <a:t> </a:t>
            </a:r>
            <a:r>
              <a:rPr lang="en-US" altLang="sr-Latn-RS" sz="2177" dirty="0" err="1">
                <a:latin typeface="Franklin Gothic Book" panose="020B0503020102020204" pitchFamily="34" charset="0"/>
              </a:rPr>
              <a:t>izvan</a:t>
            </a:r>
            <a:r>
              <a:rPr lang="en-US" altLang="sr-Latn-RS" sz="2177" dirty="0">
                <a:latin typeface="Franklin Gothic Book" panose="020B0503020102020204" pitchFamily="34" charset="0"/>
              </a:rPr>
              <a:t> </a:t>
            </a:r>
            <a:r>
              <a:rPr lang="en-US" altLang="sr-Latn-RS" sz="2177" dirty="0" err="1">
                <a:latin typeface="Franklin Gothic Book" panose="020B0503020102020204" pitchFamily="34" charset="0"/>
              </a:rPr>
              <a:t>granica</a:t>
            </a:r>
            <a:r>
              <a:rPr lang="en-US" altLang="sr-Latn-RS" sz="2177" dirty="0">
                <a:latin typeface="Franklin Gothic Book" panose="020B0503020102020204" pitchFamily="34" charset="0"/>
              </a:rPr>
              <a:t> </a:t>
            </a:r>
            <a:r>
              <a:rPr lang="en-US" altLang="sr-Latn-RS" sz="2177" dirty="0" err="1">
                <a:latin typeface="Franklin Gothic Book" panose="020B0503020102020204" pitchFamily="34" charset="0"/>
              </a:rPr>
              <a:t>Hrvatske</a:t>
            </a:r>
            <a:r>
              <a:rPr lang="en-US" altLang="sr-Latn-RS" sz="2177" dirty="0">
                <a:latin typeface="Franklin Gothic Book" panose="020B0503020102020204" pitchFamily="34" charset="0"/>
              </a:rPr>
              <a:t>.</a:t>
            </a:r>
          </a:p>
          <a:p>
            <a:pPr marL="390246" indent="-293764">
              <a:lnSpc>
                <a:spcPct val="108000"/>
              </a:lnSpc>
              <a:buSzPct val="45000"/>
              <a:buFont typeface="Wingdings" panose="05000000000000000000" pitchFamily="2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en-US" altLang="sr-Latn-RS" sz="2177" dirty="0" err="1">
                <a:latin typeface="Franklin Gothic Book" panose="020B0503020102020204" pitchFamily="34" charset="0"/>
              </a:rPr>
              <a:t>Jedan</a:t>
            </a:r>
            <a:r>
              <a:rPr lang="en-US" altLang="sr-Latn-RS" sz="2177" dirty="0">
                <a:latin typeface="Franklin Gothic Book" panose="020B0503020102020204" pitchFamily="34" charset="0"/>
              </a:rPr>
              <a:t> od </a:t>
            </a:r>
            <a:r>
              <a:rPr lang="en-US" altLang="sr-Latn-RS" sz="2177" dirty="0" err="1">
                <a:latin typeface="Franklin Gothic Book" panose="020B0503020102020204" pitchFamily="34" charset="0"/>
              </a:rPr>
              <a:t>glavnih</a:t>
            </a:r>
            <a:r>
              <a:rPr lang="en-US" altLang="sr-Latn-RS" sz="2177" dirty="0">
                <a:latin typeface="Franklin Gothic Book" panose="020B0503020102020204" pitchFamily="34" charset="0"/>
              </a:rPr>
              <a:t> </a:t>
            </a:r>
            <a:r>
              <a:rPr lang="en-US" altLang="sr-Latn-RS" sz="2177" dirty="0" err="1">
                <a:latin typeface="Franklin Gothic Book" panose="020B0503020102020204" pitchFamily="34" charset="0"/>
              </a:rPr>
              <a:t>likova</a:t>
            </a:r>
            <a:r>
              <a:rPr lang="en-US" altLang="sr-Latn-RS" sz="2177" dirty="0">
                <a:latin typeface="Franklin Gothic Book" panose="020B0503020102020204" pitchFamily="34" charset="0"/>
              </a:rPr>
              <a:t> </a:t>
            </a:r>
            <a:r>
              <a:rPr lang="en-US" altLang="sr-Latn-RS" sz="2177" dirty="0" err="1">
                <a:latin typeface="Franklin Gothic Book" panose="020B0503020102020204" pitchFamily="34" charset="0"/>
              </a:rPr>
              <a:t>romana</a:t>
            </a:r>
            <a:r>
              <a:rPr lang="en-US" altLang="sr-Latn-RS" sz="2177" dirty="0">
                <a:latin typeface="Franklin Gothic Book" panose="020B0503020102020204" pitchFamily="34" charset="0"/>
              </a:rPr>
              <a:t> je </a:t>
            </a:r>
            <a:r>
              <a:rPr lang="en-US" altLang="sr-Latn-RS" sz="2177" dirty="0" err="1">
                <a:latin typeface="Franklin Gothic Book" panose="020B0503020102020204" pitchFamily="34" charset="0"/>
              </a:rPr>
              <a:t>Kontesa</a:t>
            </a:r>
            <a:r>
              <a:rPr lang="en-US" altLang="sr-Latn-RS" sz="2177" dirty="0">
                <a:latin typeface="Franklin Gothic Book" panose="020B0503020102020204" pitchFamily="34" charset="0"/>
              </a:rPr>
              <a:t> Nera, </a:t>
            </a:r>
            <a:r>
              <a:rPr lang="en-US" altLang="sr-Latn-RS" sz="2177" dirty="0" err="1">
                <a:latin typeface="Franklin Gothic Book" panose="020B0503020102020204" pitchFamily="34" charset="0"/>
              </a:rPr>
              <a:t>ali</a:t>
            </a:r>
            <a:r>
              <a:rPr lang="en-US" altLang="sr-Latn-RS" sz="2177" dirty="0">
                <a:latin typeface="Franklin Gothic Book" panose="020B0503020102020204" pitchFamily="34" charset="0"/>
              </a:rPr>
              <a:t> </a:t>
            </a:r>
            <a:r>
              <a:rPr lang="en-US" altLang="sr-Latn-RS" sz="2177" dirty="0" err="1">
                <a:latin typeface="Franklin Gothic Book" panose="020B0503020102020204" pitchFamily="34" charset="0"/>
              </a:rPr>
              <a:t>likova</a:t>
            </a:r>
            <a:r>
              <a:rPr lang="en-US" altLang="sr-Latn-RS" sz="2177" dirty="0">
                <a:latin typeface="Franklin Gothic Book" panose="020B0503020102020204" pitchFamily="34" charset="0"/>
              </a:rPr>
              <a:t> </a:t>
            </a:r>
            <a:r>
              <a:rPr lang="en-US" altLang="sr-Latn-RS" sz="2177" dirty="0" err="1">
                <a:latin typeface="Franklin Gothic Book" panose="020B0503020102020204" pitchFamily="34" charset="0"/>
              </a:rPr>
              <a:t>ima</a:t>
            </a:r>
            <a:r>
              <a:rPr lang="en-US" altLang="sr-Latn-RS" sz="2177" dirty="0">
                <a:latin typeface="Franklin Gothic Book" panose="020B0503020102020204" pitchFamily="34" charset="0"/>
              </a:rPr>
              <a:t> </a:t>
            </a:r>
            <a:r>
              <a:rPr lang="en-US" altLang="sr-Latn-RS" sz="2177" dirty="0" err="1">
                <a:latin typeface="Franklin Gothic Book" panose="020B0503020102020204" pitchFamily="34" charset="0"/>
              </a:rPr>
              <a:t>puno</a:t>
            </a:r>
            <a:r>
              <a:rPr lang="en-US" altLang="sr-Latn-RS" sz="2177" dirty="0">
                <a:latin typeface="MV Boli" panose="02000500030200090000" pitchFamily="2" charset="0"/>
              </a:rPr>
              <a:t>.</a:t>
            </a:r>
          </a:p>
          <a:p>
            <a:pPr marL="390246" indent="-293764">
              <a:lnSpc>
                <a:spcPct val="108000"/>
              </a:lnSpc>
              <a:buClrTx/>
              <a:buSzPct val="45000"/>
              <a:buNone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en-US" altLang="sr-Latn-RS" sz="2268" dirty="0">
                <a:latin typeface="MV Boli" panose="02000500030200090000" pitchFamily="2" charset="0"/>
              </a:rPr>
              <a:t> </a:t>
            </a:r>
          </a:p>
        </p:txBody>
      </p:sp>
      <p:pic>
        <p:nvPicPr>
          <p:cNvPr id="12292" name="Picture 3">
            <a:extLst>
              <a:ext uri="{FF2B5EF4-FFF2-40B4-BE49-F238E27FC236}">
                <a16:creationId xmlns:a16="http://schemas.microsoft.com/office/drawing/2014/main" xmlns="" id="{2A44F74B-A5D0-42C2-92C4-B8434C6A0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560" y="1469161"/>
            <a:ext cx="3075840" cy="4736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437BF0E-F3E5-46F7-B5E3-975C6A343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481" y="423721"/>
            <a:ext cx="8225280" cy="5703840"/>
          </a:xfrm>
        </p:spPr>
        <p:txBody>
          <a:bodyPr/>
          <a:lstStyle/>
          <a:p>
            <a:pPr marL="390246" indent="-293764">
              <a:lnSpc>
                <a:spcPct val="108000"/>
              </a:lnSpc>
              <a:buSzPct val="45000"/>
              <a:buFont typeface="Wingdings" panose="05000000000000000000" pitchFamily="2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  <a:defRPr/>
            </a:pPr>
            <a:r>
              <a:rPr lang="en-US" altLang="sr-Latn-RS" dirty="0" err="1">
                <a:latin typeface="Franklin Gothic Book" panose="020B0503020102020204" pitchFamily="34" charset="0"/>
              </a:rPr>
              <a:t>Priča</a:t>
            </a:r>
            <a:r>
              <a:rPr lang="en-US" altLang="sr-Latn-RS" dirty="0">
                <a:latin typeface="Franklin Gothic Book" panose="020B0503020102020204" pitchFamily="34" charset="0"/>
              </a:rPr>
              <a:t> o </a:t>
            </a:r>
            <a:r>
              <a:rPr lang="en-US" altLang="sr-Latn-RS" dirty="0" err="1">
                <a:latin typeface="Franklin Gothic Book" panose="020B0503020102020204" pitchFamily="34" charset="0"/>
              </a:rPr>
              <a:t>progonu</a:t>
            </a:r>
            <a:r>
              <a:rPr lang="en-US" altLang="sr-Latn-RS" dirty="0">
                <a:latin typeface="Franklin Gothic Book" panose="020B0503020102020204" pitchFamily="34" charset="0"/>
              </a:rPr>
              <a:t> </a:t>
            </a:r>
            <a:r>
              <a:rPr lang="en-US" altLang="sr-Latn-RS" dirty="0" err="1">
                <a:latin typeface="Franklin Gothic Book" panose="020B0503020102020204" pitchFamily="34" charset="0"/>
              </a:rPr>
              <a:t>vještica</a:t>
            </a:r>
            <a:r>
              <a:rPr lang="en-US" altLang="sr-Latn-RS" dirty="0">
                <a:latin typeface="Franklin Gothic Book" panose="020B0503020102020204" pitchFamily="34" charset="0"/>
              </a:rPr>
              <a:t> u </a:t>
            </a:r>
            <a:r>
              <a:rPr lang="en-US" altLang="sr-Latn-RS" dirty="0" err="1">
                <a:latin typeface="Franklin Gothic Book" panose="020B0503020102020204" pitchFamily="34" charset="0"/>
              </a:rPr>
              <a:t>Zagrebu</a:t>
            </a:r>
            <a:r>
              <a:rPr lang="en-US" altLang="sr-Latn-RS" dirty="0">
                <a:latin typeface="Franklin Gothic Book" panose="020B0503020102020204" pitchFamily="34" charset="0"/>
              </a:rPr>
              <a:t> </a:t>
            </a:r>
            <a:r>
              <a:rPr lang="en-US" altLang="sr-Latn-RS" dirty="0" err="1">
                <a:latin typeface="Franklin Gothic Book" panose="020B0503020102020204" pitchFamily="34" charset="0"/>
              </a:rPr>
              <a:t>spada</a:t>
            </a:r>
            <a:r>
              <a:rPr lang="en-US" altLang="sr-Latn-RS" dirty="0">
                <a:latin typeface="Franklin Gothic Book" panose="020B0503020102020204" pitchFamily="34" charset="0"/>
              </a:rPr>
              <a:t> pod </a:t>
            </a:r>
            <a:r>
              <a:rPr lang="en-US" altLang="sr-Latn-RS" dirty="0" err="1">
                <a:latin typeface="Franklin Gothic Book" panose="020B0503020102020204" pitchFamily="34" charset="0"/>
              </a:rPr>
              <a:t>ljubavno-povijesne</a:t>
            </a:r>
            <a:r>
              <a:rPr lang="en-US" altLang="sr-Latn-RS" dirty="0">
                <a:latin typeface="Franklin Gothic Book" panose="020B0503020102020204" pitchFamily="34" charset="0"/>
              </a:rPr>
              <a:t> </a:t>
            </a:r>
            <a:r>
              <a:rPr lang="en-US" altLang="sr-Latn-RS" dirty="0" err="1">
                <a:latin typeface="Franklin Gothic Book" panose="020B0503020102020204" pitchFamily="34" charset="0"/>
              </a:rPr>
              <a:t>romane,i</a:t>
            </a:r>
            <a:r>
              <a:rPr lang="en-US" altLang="sr-Latn-RS" dirty="0">
                <a:latin typeface="Franklin Gothic Book" panose="020B0503020102020204" pitchFamily="34" charset="0"/>
              </a:rPr>
              <a:t> </a:t>
            </a:r>
            <a:r>
              <a:rPr lang="en-US" altLang="sr-Latn-RS" dirty="0" err="1">
                <a:latin typeface="Franklin Gothic Book" panose="020B0503020102020204" pitchFamily="34" charset="0"/>
              </a:rPr>
              <a:t>dala</a:t>
            </a:r>
            <a:r>
              <a:rPr lang="en-US" altLang="sr-Latn-RS" dirty="0">
                <a:latin typeface="Franklin Gothic Book" panose="020B0503020102020204" pitchFamily="34" charset="0"/>
              </a:rPr>
              <a:t> je </a:t>
            </a:r>
            <a:r>
              <a:rPr lang="en-US" altLang="sr-Latn-RS" dirty="0" err="1">
                <a:latin typeface="Franklin Gothic Book" panose="020B0503020102020204" pitchFamily="34" charset="0"/>
              </a:rPr>
              <a:t>veliki</a:t>
            </a:r>
            <a:r>
              <a:rPr lang="en-US" altLang="sr-Latn-RS" dirty="0">
                <a:latin typeface="Franklin Gothic Book" panose="020B0503020102020204" pitchFamily="34" charset="0"/>
              </a:rPr>
              <a:t> </a:t>
            </a:r>
            <a:r>
              <a:rPr lang="en-US" altLang="sr-Latn-RS" dirty="0" err="1">
                <a:latin typeface="Franklin Gothic Book" panose="020B0503020102020204" pitchFamily="34" charset="0"/>
              </a:rPr>
              <a:t>doprinos</a:t>
            </a:r>
            <a:r>
              <a:rPr lang="en-US" altLang="sr-Latn-RS" dirty="0">
                <a:latin typeface="Franklin Gothic Book" panose="020B0503020102020204" pitchFamily="34" charset="0"/>
              </a:rPr>
              <a:t> u </a:t>
            </a:r>
            <a:r>
              <a:rPr lang="en-US" altLang="sr-Latn-RS" dirty="0" err="1">
                <a:latin typeface="Franklin Gothic Book" panose="020B0503020102020204" pitchFamily="34" charset="0"/>
              </a:rPr>
              <a:t>opismenjavanju</a:t>
            </a:r>
            <a:r>
              <a:rPr lang="en-US" altLang="sr-Latn-RS" dirty="0">
                <a:latin typeface="Franklin Gothic Book" panose="020B0503020102020204" pitchFamily="34" charset="0"/>
              </a:rPr>
              <a:t> </a:t>
            </a:r>
            <a:r>
              <a:rPr lang="en-US" altLang="sr-Latn-RS" dirty="0" err="1">
                <a:latin typeface="Franklin Gothic Book" panose="020B0503020102020204" pitchFamily="34" charset="0"/>
              </a:rPr>
              <a:t>naših</a:t>
            </a:r>
            <a:r>
              <a:rPr lang="en-US" altLang="sr-Latn-RS" dirty="0">
                <a:latin typeface="Franklin Gothic Book" panose="020B0503020102020204" pitchFamily="34" charset="0"/>
              </a:rPr>
              <a:t> </a:t>
            </a:r>
            <a:r>
              <a:rPr lang="en-US" altLang="sr-Latn-RS" dirty="0" err="1">
                <a:latin typeface="Franklin Gothic Book" panose="020B0503020102020204" pitchFamily="34" charset="0"/>
              </a:rPr>
              <a:t>ljudi</a:t>
            </a:r>
            <a:r>
              <a:rPr lang="en-US" altLang="sr-Latn-RS" dirty="0">
                <a:latin typeface="Franklin Gothic Book" panose="020B0503020102020204" pitchFamily="34" charset="0"/>
              </a:rPr>
              <a:t> </a:t>
            </a:r>
            <a:r>
              <a:rPr lang="en-US" altLang="sr-Latn-RS" dirty="0" err="1">
                <a:latin typeface="Franklin Gothic Book" panose="020B0503020102020204" pitchFamily="34" charset="0"/>
              </a:rPr>
              <a:t>i</a:t>
            </a:r>
            <a:r>
              <a:rPr lang="en-US" altLang="sr-Latn-RS" dirty="0">
                <a:latin typeface="Franklin Gothic Book" panose="020B0503020102020204" pitchFamily="34" charset="0"/>
              </a:rPr>
              <a:t> </a:t>
            </a:r>
            <a:r>
              <a:rPr lang="en-US" altLang="sr-Latn-RS" dirty="0" err="1">
                <a:latin typeface="Franklin Gothic Book" panose="020B0503020102020204" pitchFamily="34" charset="0"/>
              </a:rPr>
              <a:t>izvan</a:t>
            </a:r>
            <a:r>
              <a:rPr lang="en-US" altLang="sr-Latn-RS" dirty="0">
                <a:latin typeface="Franklin Gothic Book" panose="020B0503020102020204" pitchFamily="34" charset="0"/>
              </a:rPr>
              <a:t> </a:t>
            </a:r>
            <a:r>
              <a:rPr lang="en-US" altLang="sr-Latn-RS" dirty="0" err="1">
                <a:latin typeface="Franklin Gothic Book" panose="020B0503020102020204" pitchFamily="34" charset="0"/>
              </a:rPr>
              <a:t>granica</a:t>
            </a:r>
            <a:r>
              <a:rPr lang="en-US" altLang="sr-Latn-RS" dirty="0">
                <a:latin typeface="Franklin Gothic Book" panose="020B0503020102020204" pitchFamily="34" charset="0"/>
              </a:rPr>
              <a:t> </a:t>
            </a:r>
            <a:r>
              <a:rPr lang="en-US" altLang="sr-Latn-RS" dirty="0" err="1">
                <a:latin typeface="Franklin Gothic Book" panose="020B0503020102020204" pitchFamily="34" charset="0"/>
              </a:rPr>
              <a:t>Hrvatske</a:t>
            </a:r>
            <a:r>
              <a:rPr lang="en-US" altLang="sr-Latn-RS" dirty="0">
                <a:latin typeface="Franklin Gothic Book" panose="020B0503020102020204" pitchFamily="34" charset="0"/>
              </a:rPr>
              <a:t>.</a:t>
            </a:r>
          </a:p>
          <a:p>
            <a:pPr marL="390246" indent="-293764">
              <a:lnSpc>
                <a:spcPct val="108000"/>
              </a:lnSpc>
              <a:buSzPct val="45000"/>
              <a:buFont typeface="Wingdings" panose="05000000000000000000" pitchFamily="2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  <a:defRPr/>
            </a:pPr>
            <a:r>
              <a:rPr lang="en-US" altLang="sr-Latn-RS" dirty="0" err="1">
                <a:latin typeface="Franklin Gothic Book" panose="020B0503020102020204" pitchFamily="34" charset="0"/>
              </a:rPr>
              <a:t>Jedan</a:t>
            </a:r>
            <a:r>
              <a:rPr lang="en-US" altLang="sr-Latn-RS" dirty="0">
                <a:latin typeface="Franklin Gothic Book" panose="020B0503020102020204" pitchFamily="34" charset="0"/>
              </a:rPr>
              <a:t> od </a:t>
            </a:r>
            <a:r>
              <a:rPr lang="en-US" altLang="sr-Latn-RS" dirty="0" err="1">
                <a:latin typeface="Franklin Gothic Book" panose="020B0503020102020204" pitchFamily="34" charset="0"/>
              </a:rPr>
              <a:t>glavnih</a:t>
            </a:r>
            <a:r>
              <a:rPr lang="en-US" altLang="sr-Latn-RS" dirty="0">
                <a:latin typeface="Franklin Gothic Book" panose="020B0503020102020204" pitchFamily="34" charset="0"/>
              </a:rPr>
              <a:t> </a:t>
            </a:r>
            <a:r>
              <a:rPr lang="en-US" altLang="sr-Latn-RS" dirty="0" err="1">
                <a:latin typeface="Franklin Gothic Book" panose="020B0503020102020204" pitchFamily="34" charset="0"/>
              </a:rPr>
              <a:t>likova</a:t>
            </a:r>
            <a:r>
              <a:rPr lang="en-US" altLang="sr-Latn-RS" dirty="0">
                <a:latin typeface="Franklin Gothic Book" panose="020B0503020102020204" pitchFamily="34" charset="0"/>
              </a:rPr>
              <a:t> </a:t>
            </a:r>
            <a:r>
              <a:rPr lang="en-US" altLang="sr-Latn-RS" dirty="0" err="1">
                <a:latin typeface="Franklin Gothic Book" panose="020B0503020102020204" pitchFamily="34" charset="0"/>
              </a:rPr>
              <a:t>romana</a:t>
            </a:r>
            <a:r>
              <a:rPr lang="en-US" altLang="sr-Latn-RS" dirty="0">
                <a:latin typeface="Franklin Gothic Book" panose="020B0503020102020204" pitchFamily="34" charset="0"/>
              </a:rPr>
              <a:t> je </a:t>
            </a:r>
            <a:r>
              <a:rPr lang="hr-HR" altLang="sr-Latn-RS" dirty="0">
                <a:latin typeface="Franklin Gothic Book" panose="020B0503020102020204" pitchFamily="34" charset="0"/>
              </a:rPr>
              <a:t>k</a:t>
            </a:r>
            <a:r>
              <a:rPr lang="en-US" altLang="sr-Latn-RS" dirty="0" err="1">
                <a:latin typeface="Franklin Gothic Book" panose="020B0503020102020204" pitchFamily="34" charset="0"/>
              </a:rPr>
              <a:t>ontesa</a:t>
            </a:r>
            <a:r>
              <a:rPr lang="en-US" altLang="sr-Latn-RS" dirty="0">
                <a:latin typeface="Franklin Gothic Book" panose="020B0503020102020204" pitchFamily="34" charset="0"/>
              </a:rPr>
              <a:t> Nera, </a:t>
            </a:r>
            <a:r>
              <a:rPr lang="en-US" altLang="sr-Latn-RS" dirty="0" err="1">
                <a:latin typeface="Franklin Gothic Book" panose="020B0503020102020204" pitchFamily="34" charset="0"/>
              </a:rPr>
              <a:t>ali</a:t>
            </a:r>
            <a:r>
              <a:rPr lang="en-US" altLang="sr-Latn-RS" dirty="0">
                <a:latin typeface="Franklin Gothic Book" panose="020B0503020102020204" pitchFamily="34" charset="0"/>
              </a:rPr>
              <a:t> </a:t>
            </a:r>
            <a:r>
              <a:rPr lang="hr-HR" altLang="sr-Latn-RS" dirty="0">
                <a:latin typeface="Franklin Gothic Book" panose="020B0503020102020204" pitchFamily="34" charset="0"/>
              </a:rPr>
              <a:t>glavni likovi se mijenjaju, tj. Svaka knjiga u seriji ima svoga glavnog lika</a:t>
            </a:r>
            <a:r>
              <a:rPr lang="hr-HR" altLang="sr-Latn-RS" dirty="0">
                <a:latin typeface="MV Boli" panose="02000500030200090000" pitchFamily="2" charset="0"/>
              </a:rPr>
              <a:t>.</a:t>
            </a:r>
            <a:endParaRPr lang="en-US" altLang="sr-Latn-RS" dirty="0">
              <a:latin typeface="MV Boli" panose="02000500030200090000" pitchFamily="2" charset="0"/>
            </a:endParaRPr>
          </a:p>
          <a:p>
            <a:pPr marL="391686" indent="-292325">
              <a:lnSpc>
                <a:spcPct val="108000"/>
              </a:lnSpc>
              <a:buClrTx/>
              <a:buSzPct val="45000"/>
              <a:buNone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  <a:defRPr/>
            </a:pPr>
            <a:r>
              <a:rPr lang="en-US" altLang="sr-Latn-RS" sz="3266" dirty="0">
                <a:latin typeface="MV Boli" panose="02000500030200090000" pitchFamily="2" charset="0"/>
              </a:rPr>
              <a:t> </a:t>
            </a:r>
          </a:p>
          <a:p>
            <a:pPr eaLnBrk="1">
              <a:defRPr/>
            </a:pPr>
            <a:endParaRPr lang="hr-HR" dirty="0"/>
          </a:p>
        </p:txBody>
      </p:sp>
      <p:pic>
        <p:nvPicPr>
          <p:cNvPr id="14339" name="Slika 4">
            <a:extLst>
              <a:ext uri="{FF2B5EF4-FFF2-40B4-BE49-F238E27FC236}">
                <a16:creationId xmlns:a16="http://schemas.microsoft.com/office/drawing/2014/main" xmlns="" id="{916BDDCC-4DC0-44CA-BBDD-5C19680BB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321" y="3755881"/>
            <a:ext cx="1978560" cy="293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Slika 6">
            <a:extLst>
              <a:ext uri="{FF2B5EF4-FFF2-40B4-BE49-F238E27FC236}">
                <a16:creationId xmlns:a16="http://schemas.microsoft.com/office/drawing/2014/main" xmlns="" id="{B44BC599-00EA-426F-80E5-1C7EDFAE4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3951721"/>
            <a:ext cx="3330720" cy="25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r>
              <a:rPr lang="hr-HR" dirty="0">
                <a:effectLst>
                  <a:outerShdw blurRad="38100" dist="38100" dir="2700000" algn="tl">
                    <a:srgbClr val="FFFFFF"/>
                  </a:outerShdw>
                </a:effectLst>
                <a:latin typeface="Franklin Gothic Book" pitchFamily="34" charset="0"/>
                <a:cs typeface="Times New Roman" pitchFamily="18" charset="0"/>
              </a:rPr>
              <a:t>Stari Zagreb smjestio se na južnim obroncima Medvednice. </a:t>
            </a:r>
          </a:p>
          <a:p>
            <a:r>
              <a:rPr lang="hr-HR" dirty="0">
                <a:effectLst>
                  <a:outerShdw blurRad="38100" dist="38100" dir="2700000" algn="tl">
                    <a:srgbClr val="FFFFFF"/>
                  </a:outerShdw>
                </a:effectLst>
                <a:latin typeface="Franklin Gothic Book" pitchFamily="34" charset="0"/>
                <a:cs typeface="Times New Roman" pitchFamily="18" charset="0"/>
              </a:rPr>
              <a:t>Nastao je od dva naselja koja su se nalazila na susjednim brežuljcima, radi lakše obrane od neprijatelja i zbog poplava rijeke Save.</a:t>
            </a:r>
          </a:p>
          <a:p>
            <a:r>
              <a:rPr lang="hr-HR" dirty="0">
                <a:effectLst>
                  <a:outerShdw blurRad="38100" dist="38100" dir="2700000" algn="tl">
                    <a:srgbClr val="FFFFFF"/>
                  </a:outerShdw>
                </a:effectLst>
                <a:latin typeface="Franklin Gothic Book" pitchFamily="34" charset="0"/>
              </a:rPr>
              <a:t>Zvala su se Gradec i Kaptol, a između njih tekao je potok Medvešćak.</a:t>
            </a:r>
          </a:p>
          <a:p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hr-HR" sz="4800" dirty="0" smtClean="0">
                <a:solidFill>
                  <a:schemeClr val="tx1"/>
                </a:solidFill>
                <a:latin typeface="Calibri" pitchFamily="34" charset="0"/>
              </a:rPr>
              <a:t>Povijest grada:</a:t>
            </a:r>
            <a:endParaRPr lang="hr-HR" sz="48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4338" name="Picture 2" descr="Image result for gradec i kapt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933056"/>
            <a:ext cx="3451482" cy="2724854"/>
          </a:xfrm>
          <a:prstGeom prst="rect">
            <a:avLst/>
          </a:prstGeom>
          <a:noFill/>
        </p:spPr>
      </p:pic>
      <p:pic>
        <p:nvPicPr>
          <p:cNvPr id="14340" name="Picture 4" descr="Image result for gradec i kaptol slik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293096"/>
            <a:ext cx="3456384" cy="1758436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xmlns="" id="{A5EE669B-5294-4EBA-9EFB-672DF90282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6481" y="273961"/>
            <a:ext cx="8228160" cy="1144800"/>
          </a:xfrm>
        </p:spPr>
        <p:txBody>
          <a:bodyPr/>
          <a:lstStyle/>
          <a:p>
            <a:pPr>
              <a:lnSpc>
                <a:spcPct val="108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US" altLang="sr-Latn-RS" sz="4536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ZLATA</a:t>
            </a:r>
            <a:r>
              <a:rPr lang="en-US" altLang="sr-Latn-RS" sz="4536" dirty="0">
                <a:solidFill>
                  <a:srgbClr val="DDDDD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REVO</a:t>
            </a:r>
            <a:r>
              <a:rPr lang="en-US" altLang="sr-Latn-RS" sz="4536" dirty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r-Latn-RS" sz="4536" dirty="0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ZLATO</a:t>
            </a: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xmlns="" id="{772BBFC8-7D2F-4A60-93C0-A9ED7D6EAD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6481" y="1330921"/>
            <a:ext cx="5584320" cy="4906391"/>
          </a:xfrm>
        </p:spPr>
        <p:txBody>
          <a:bodyPr vert="horz" tIns="0">
            <a:normAutofit/>
          </a:bodyPr>
          <a:lstStyle/>
          <a:p>
            <a:pPr marL="390246" indent="-293764">
              <a:lnSpc>
                <a:spcPct val="108000"/>
              </a:lnSpc>
              <a:buSzPct val="45000"/>
              <a:buFont typeface="Wingdings" panose="05000000000000000000" pitchFamily="2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en-US" altLang="sr-Latn-RS" sz="2290" dirty="0" err="1">
                <a:latin typeface="Franklin Gothic Book" panose="020B0503020102020204" pitchFamily="34" charset="0"/>
              </a:rPr>
              <a:t>Zlatarovo</a:t>
            </a:r>
            <a:r>
              <a:rPr lang="en-US" altLang="sr-Latn-RS" sz="2290" dirty="0">
                <a:latin typeface="Franklin Gothic Book" panose="020B0503020102020204" pitchFamily="34" charset="0"/>
              </a:rPr>
              <a:t> </a:t>
            </a:r>
            <a:r>
              <a:rPr lang="en-US" altLang="sr-Latn-RS" sz="2290" dirty="0" err="1">
                <a:latin typeface="Franklin Gothic Book" panose="020B0503020102020204" pitchFamily="34" charset="0"/>
              </a:rPr>
              <a:t>zlato</a:t>
            </a:r>
            <a:r>
              <a:rPr lang="en-US" altLang="sr-Latn-RS" sz="2290" dirty="0">
                <a:latin typeface="Franklin Gothic Book" panose="020B0503020102020204" pitchFamily="34" charset="0"/>
              </a:rPr>
              <a:t>, </a:t>
            </a:r>
            <a:r>
              <a:rPr lang="en-US" altLang="sr-Latn-RS" sz="2290" dirty="0" err="1">
                <a:latin typeface="Franklin Gothic Book" panose="020B0503020102020204" pitchFamily="34" charset="0"/>
              </a:rPr>
              <a:t>prvi</a:t>
            </a:r>
            <a:r>
              <a:rPr lang="en-US" altLang="sr-Latn-RS" sz="2290" dirty="0">
                <a:latin typeface="Franklin Gothic Book" panose="020B0503020102020204" pitchFamily="34" charset="0"/>
              </a:rPr>
              <a:t> je roman Augusta </a:t>
            </a:r>
            <a:r>
              <a:rPr lang="en-US" altLang="sr-Latn-RS" sz="2290" dirty="0" err="1">
                <a:latin typeface="Franklin Gothic Book" panose="020B0503020102020204" pitchFamily="34" charset="0"/>
              </a:rPr>
              <a:t>Šenoe</a:t>
            </a:r>
            <a:r>
              <a:rPr lang="en-US" altLang="sr-Latn-RS" sz="2290" dirty="0">
                <a:latin typeface="Franklin Gothic Book" panose="020B0503020102020204" pitchFamily="34" charset="0"/>
              </a:rPr>
              <a:t> </a:t>
            </a:r>
            <a:r>
              <a:rPr lang="en-US" altLang="sr-Latn-RS" sz="2290" dirty="0" err="1">
                <a:latin typeface="Franklin Gothic Book" panose="020B0503020102020204" pitchFamily="34" charset="0"/>
              </a:rPr>
              <a:t>napisan</a:t>
            </a:r>
            <a:r>
              <a:rPr lang="en-US" altLang="sr-Latn-RS" sz="2290" dirty="0">
                <a:latin typeface="Franklin Gothic Book" panose="020B0503020102020204" pitchFamily="34" charset="0"/>
              </a:rPr>
              <a:t> 1871. </a:t>
            </a:r>
            <a:r>
              <a:rPr lang="en-US" altLang="sr-Latn-RS" sz="2290" dirty="0" err="1">
                <a:latin typeface="Franklin Gothic Book" panose="020B0503020102020204" pitchFamily="34" charset="0"/>
              </a:rPr>
              <a:t>godine</a:t>
            </a:r>
            <a:r>
              <a:rPr lang="en-US" altLang="sr-Latn-RS" sz="2290" dirty="0">
                <a:latin typeface="Franklin Gothic Book" panose="020B0503020102020204" pitchFamily="34" charset="0"/>
              </a:rPr>
              <a:t>.</a:t>
            </a:r>
            <a:endParaRPr lang="hr-HR" altLang="sr-Latn-RS" sz="2290" dirty="0">
              <a:latin typeface="Franklin Gothic Book" panose="020B0503020102020204" pitchFamily="34" charset="0"/>
            </a:endParaRPr>
          </a:p>
          <a:p>
            <a:pPr marL="390246" indent="-293764">
              <a:lnSpc>
                <a:spcPct val="108000"/>
              </a:lnSpc>
              <a:buSzPct val="45000"/>
              <a:buFont typeface="Wingdings" panose="05000000000000000000" pitchFamily="2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pl-PL" altLang="sr-Latn-RS" sz="2290" dirty="0">
                <a:latin typeface="Franklin Gothic Book" panose="020B0503020102020204" pitchFamily="34" charset="0"/>
              </a:rPr>
              <a:t>To je ujedno i prvi hrvatski povijesni roman.</a:t>
            </a:r>
          </a:p>
          <a:p>
            <a:pPr marL="390246" indent="-293764">
              <a:lnSpc>
                <a:spcPct val="108000"/>
              </a:lnSpc>
              <a:buSzPct val="45000"/>
              <a:buFont typeface="Wingdings" panose="05000000000000000000" pitchFamily="2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hr-HR" altLang="sr-Latn-RS" sz="2290" dirty="0">
                <a:latin typeface="Franklin Gothic Book" panose="020B0503020102020204" pitchFamily="34" charset="0"/>
              </a:rPr>
              <a:t>Radnja je smještena u Zagreb 16. stoljeća, u vrijeme nakon </a:t>
            </a:r>
            <a:r>
              <a:rPr lang="hr-HR" altLang="sr-Latn-RS" sz="2290" dirty="0" err="1">
                <a:latin typeface="Franklin Gothic Book" panose="020B0503020102020204" pitchFamily="34" charset="0"/>
              </a:rPr>
              <a:t>Gupčeve</a:t>
            </a:r>
            <a:r>
              <a:rPr lang="hr-HR" altLang="sr-Latn-RS" sz="2290" dirty="0">
                <a:latin typeface="Franklin Gothic Book" panose="020B0503020102020204" pitchFamily="34" charset="0"/>
              </a:rPr>
              <a:t> Seljačke bune. </a:t>
            </a:r>
            <a:endParaRPr lang="en-US" altLang="sr-Latn-RS" sz="2290" dirty="0">
              <a:latin typeface="Franklin Gothic Book" panose="020B0503020102020204" pitchFamily="34" charset="0"/>
            </a:endParaRPr>
          </a:p>
          <a:p>
            <a:pPr marL="390246" indent="-293764">
              <a:lnSpc>
                <a:spcPct val="108000"/>
              </a:lnSpc>
              <a:buSzPct val="45000"/>
              <a:buFont typeface="Wingdings" panose="05000000000000000000" pitchFamily="2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hr-HR" altLang="sr-Latn-RS" sz="2290" dirty="0">
                <a:latin typeface="Franklin Gothic Book" panose="020B0503020102020204" pitchFamily="34" charset="0"/>
              </a:rPr>
              <a:t>T</a:t>
            </a:r>
            <a:r>
              <a:rPr lang="en-US" altLang="sr-Latn-RS" sz="2290" dirty="0">
                <a:latin typeface="Franklin Gothic Book" panose="020B0503020102020204" pitchFamily="34" charset="0"/>
              </a:rPr>
              <a:t>ema </a:t>
            </a:r>
            <a:r>
              <a:rPr lang="en-US" altLang="sr-Latn-RS" sz="2290" dirty="0" err="1">
                <a:latin typeface="Franklin Gothic Book" panose="020B0503020102020204" pitchFamily="34" charset="0"/>
              </a:rPr>
              <a:t>ovoga</a:t>
            </a:r>
            <a:r>
              <a:rPr lang="en-US" altLang="sr-Latn-RS" sz="2290" dirty="0">
                <a:latin typeface="Franklin Gothic Book" panose="020B0503020102020204" pitchFamily="34" charset="0"/>
              </a:rPr>
              <a:t> </a:t>
            </a:r>
            <a:r>
              <a:rPr lang="en-US" altLang="sr-Latn-RS" sz="2290" dirty="0" err="1">
                <a:latin typeface="Franklin Gothic Book" panose="020B0503020102020204" pitchFamily="34" charset="0"/>
              </a:rPr>
              <a:t>romana</a:t>
            </a:r>
            <a:r>
              <a:rPr lang="en-US" altLang="sr-Latn-RS" sz="2290" dirty="0">
                <a:latin typeface="Franklin Gothic Book" panose="020B0503020102020204" pitchFamily="34" charset="0"/>
              </a:rPr>
              <a:t> je </a:t>
            </a:r>
            <a:r>
              <a:rPr lang="en-US" altLang="sr-Latn-RS" sz="2290" dirty="0" err="1">
                <a:latin typeface="Franklin Gothic Book" panose="020B0503020102020204" pitchFamily="34" charset="0"/>
              </a:rPr>
              <a:t>nedužna</a:t>
            </a:r>
            <a:r>
              <a:rPr lang="en-US" altLang="sr-Latn-RS" sz="2290" dirty="0">
                <a:latin typeface="Franklin Gothic Book" panose="020B0503020102020204" pitchFamily="34" charset="0"/>
              </a:rPr>
              <a:t> </a:t>
            </a:r>
            <a:r>
              <a:rPr lang="en-US" altLang="sr-Latn-RS" sz="2290" dirty="0" err="1">
                <a:latin typeface="Franklin Gothic Book" panose="020B0503020102020204" pitchFamily="34" charset="0"/>
              </a:rPr>
              <a:t>mlada</a:t>
            </a:r>
            <a:r>
              <a:rPr lang="en-US" altLang="sr-Latn-RS" sz="2290" dirty="0">
                <a:latin typeface="Franklin Gothic Book" panose="020B0503020102020204" pitchFamily="34" charset="0"/>
              </a:rPr>
              <a:t> </a:t>
            </a:r>
            <a:r>
              <a:rPr lang="en-US" altLang="sr-Latn-RS" sz="2290" dirty="0" err="1">
                <a:latin typeface="Franklin Gothic Book" panose="020B0503020102020204" pitchFamily="34" charset="0"/>
              </a:rPr>
              <a:t>ljubav</a:t>
            </a:r>
            <a:r>
              <a:rPr lang="en-US" altLang="sr-Latn-RS" sz="2290" dirty="0">
                <a:latin typeface="Franklin Gothic Book" panose="020B0503020102020204" pitchFamily="34" charset="0"/>
              </a:rPr>
              <a:t> Dore </a:t>
            </a:r>
            <a:r>
              <a:rPr lang="en-US" altLang="sr-Latn-RS" sz="2290" dirty="0" err="1">
                <a:latin typeface="Franklin Gothic Book" panose="020B0503020102020204" pitchFamily="34" charset="0"/>
              </a:rPr>
              <a:t>i</a:t>
            </a:r>
            <a:r>
              <a:rPr lang="en-US" altLang="sr-Latn-RS" sz="2290" dirty="0">
                <a:latin typeface="Franklin Gothic Book" panose="020B0503020102020204" pitchFamily="34" charset="0"/>
              </a:rPr>
              <a:t> </a:t>
            </a:r>
            <a:r>
              <a:rPr lang="en-US" altLang="sr-Latn-RS" sz="2290" dirty="0" err="1">
                <a:latin typeface="Franklin Gothic Book" panose="020B0503020102020204" pitchFamily="34" charset="0"/>
              </a:rPr>
              <a:t>Pavla</a:t>
            </a:r>
            <a:r>
              <a:rPr lang="en-US" altLang="sr-Latn-RS" sz="2290" dirty="0">
                <a:latin typeface="Franklin Gothic Book" panose="020B0503020102020204" pitchFamily="34" charset="0"/>
              </a:rPr>
              <a:t>, </a:t>
            </a:r>
            <a:r>
              <a:rPr lang="en-US" altLang="sr-Latn-RS" sz="2290" dirty="0" err="1">
                <a:latin typeface="Franklin Gothic Book" panose="020B0503020102020204" pitchFamily="34" charset="0"/>
              </a:rPr>
              <a:t>koji</a:t>
            </a:r>
            <a:r>
              <a:rPr lang="en-US" altLang="sr-Latn-RS" sz="2290" dirty="0">
                <a:latin typeface="Franklin Gothic Book" panose="020B0503020102020204" pitchFamily="34" charset="0"/>
              </a:rPr>
              <a:t> </a:t>
            </a:r>
            <a:r>
              <a:rPr lang="en-US" altLang="sr-Latn-RS" sz="2290" dirty="0" err="1">
                <a:latin typeface="Franklin Gothic Book" panose="020B0503020102020204" pitchFamily="34" charset="0"/>
              </a:rPr>
              <a:t>su</a:t>
            </a:r>
            <a:r>
              <a:rPr lang="en-US" altLang="sr-Latn-RS" sz="2290" dirty="0">
                <a:latin typeface="Franklin Gothic Book" panose="020B0503020102020204" pitchFamily="34" charset="0"/>
              </a:rPr>
              <a:t> </a:t>
            </a:r>
            <a:r>
              <a:rPr lang="en-US" altLang="sr-Latn-RS" sz="2290" dirty="0" err="1">
                <a:latin typeface="Franklin Gothic Book" panose="020B0503020102020204" pitchFamily="34" charset="0"/>
              </a:rPr>
              <a:t>pripadnici</a:t>
            </a:r>
            <a:r>
              <a:rPr lang="en-US" altLang="sr-Latn-RS" sz="2290" dirty="0">
                <a:latin typeface="Franklin Gothic Book" panose="020B0503020102020204" pitchFamily="34" charset="0"/>
              </a:rPr>
              <a:t> </a:t>
            </a:r>
            <a:r>
              <a:rPr lang="en-US" altLang="sr-Latn-RS" sz="2290" dirty="0" err="1">
                <a:latin typeface="Franklin Gothic Book" panose="020B0503020102020204" pitchFamily="34" charset="0"/>
              </a:rPr>
              <a:t>dviju</a:t>
            </a:r>
            <a:r>
              <a:rPr lang="en-US" altLang="sr-Latn-RS" sz="2290" dirty="0">
                <a:latin typeface="Franklin Gothic Book" panose="020B0503020102020204" pitchFamily="34" charset="0"/>
              </a:rPr>
              <a:t> </a:t>
            </a:r>
            <a:r>
              <a:rPr lang="en-US" altLang="sr-Latn-RS" sz="2290" dirty="0" err="1">
                <a:latin typeface="Franklin Gothic Book" panose="020B0503020102020204" pitchFamily="34" charset="0"/>
              </a:rPr>
              <a:t>sukobljenih</a:t>
            </a:r>
            <a:r>
              <a:rPr lang="en-US" altLang="sr-Latn-RS" sz="2290" dirty="0">
                <a:latin typeface="Franklin Gothic Book" panose="020B0503020102020204" pitchFamily="34" charset="0"/>
              </a:rPr>
              <a:t> </a:t>
            </a:r>
            <a:r>
              <a:rPr lang="en-US" altLang="sr-Latn-RS" sz="2290" dirty="0" err="1">
                <a:latin typeface="Franklin Gothic Book" panose="020B0503020102020204" pitchFamily="34" charset="0"/>
              </a:rPr>
              <a:t>strana</a:t>
            </a:r>
            <a:r>
              <a:rPr lang="en-US" altLang="sr-Latn-RS" sz="2290" dirty="0">
                <a:latin typeface="Franklin Gothic Book" panose="020B0503020102020204" pitchFamily="34" charset="0"/>
              </a:rPr>
              <a:t>, </a:t>
            </a:r>
            <a:r>
              <a:rPr lang="en-US" altLang="sr-Latn-RS" sz="2290" dirty="0" err="1">
                <a:latin typeface="Franklin Gothic Book" panose="020B0503020102020204" pitchFamily="34" charset="0"/>
              </a:rPr>
              <a:t>i</a:t>
            </a:r>
            <a:r>
              <a:rPr lang="en-US" altLang="sr-Latn-RS" sz="2290" dirty="0">
                <a:latin typeface="Franklin Gothic Book" panose="020B0503020102020204" pitchFamily="34" charset="0"/>
              </a:rPr>
              <a:t> </a:t>
            </a:r>
            <a:r>
              <a:rPr lang="en-US" altLang="sr-Latn-RS" sz="2290" dirty="0" err="1">
                <a:latin typeface="Franklin Gothic Book" panose="020B0503020102020204" pitchFamily="34" charset="0"/>
              </a:rPr>
              <a:t>dvaju</a:t>
            </a:r>
            <a:r>
              <a:rPr lang="en-US" altLang="sr-Latn-RS" sz="2290" dirty="0">
                <a:latin typeface="Franklin Gothic Book" panose="020B0503020102020204" pitchFamily="34" charset="0"/>
              </a:rPr>
              <a:t> </a:t>
            </a:r>
            <a:r>
              <a:rPr lang="en-US" altLang="sr-Latn-RS" sz="2290" dirty="0" err="1">
                <a:latin typeface="Franklin Gothic Book" panose="020B0503020102020204" pitchFamily="34" charset="0"/>
              </a:rPr>
              <a:t>različitih</a:t>
            </a:r>
            <a:r>
              <a:rPr lang="en-US" altLang="sr-Latn-RS" sz="2290" dirty="0">
                <a:latin typeface="Franklin Gothic Book" panose="020B0503020102020204" pitchFamily="34" charset="0"/>
              </a:rPr>
              <a:t> </a:t>
            </a:r>
            <a:r>
              <a:rPr lang="en-US" altLang="sr-Latn-RS" sz="2290" dirty="0" err="1">
                <a:latin typeface="Franklin Gothic Book" panose="020B0503020102020204" pitchFamily="34" charset="0"/>
              </a:rPr>
              <a:t>staleža</a:t>
            </a:r>
            <a:r>
              <a:rPr lang="en-US" altLang="sr-Latn-RS" sz="2290" dirty="0">
                <a:latin typeface="Franklin Gothic Book" panose="020B0503020102020204" pitchFamily="34" charset="0"/>
              </a:rPr>
              <a:t>, </a:t>
            </a:r>
            <a:r>
              <a:rPr lang="en-US" altLang="sr-Latn-RS" sz="2290" dirty="0" err="1">
                <a:latin typeface="Franklin Gothic Book" panose="020B0503020102020204" pitchFamily="34" charset="0"/>
              </a:rPr>
              <a:t>plemićkog</a:t>
            </a:r>
            <a:r>
              <a:rPr lang="en-US" altLang="sr-Latn-RS" sz="2290" dirty="0">
                <a:latin typeface="Franklin Gothic Book" panose="020B0503020102020204" pitchFamily="34" charset="0"/>
              </a:rPr>
              <a:t> </a:t>
            </a:r>
            <a:r>
              <a:rPr lang="en-US" altLang="sr-Latn-RS" sz="2290" dirty="0" err="1">
                <a:latin typeface="Franklin Gothic Book" panose="020B0503020102020204" pitchFamily="34" charset="0"/>
              </a:rPr>
              <a:t>i</a:t>
            </a:r>
            <a:r>
              <a:rPr lang="en-US" altLang="sr-Latn-RS" sz="2290" dirty="0">
                <a:latin typeface="Franklin Gothic Book" panose="020B0503020102020204" pitchFamily="34" charset="0"/>
              </a:rPr>
              <a:t> </a:t>
            </a:r>
            <a:r>
              <a:rPr lang="en-US" altLang="sr-Latn-RS" sz="2290" dirty="0" err="1">
                <a:latin typeface="Franklin Gothic Book" panose="020B0503020102020204" pitchFamily="34" charset="0"/>
              </a:rPr>
              <a:t>građanskog</a:t>
            </a:r>
            <a:endParaRPr lang="en-US" altLang="sr-Latn-RS" sz="2290" dirty="0">
              <a:latin typeface="Franklin Gothic Book" panose="020B0503020102020204" pitchFamily="34" charset="0"/>
            </a:endParaRPr>
          </a:p>
        </p:txBody>
      </p:sp>
      <p:pic>
        <p:nvPicPr>
          <p:cNvPr id="31748" name="Picture 3">
            <a:extLst>
              <a:ext uri="{FF2B5EF4-FFF2-40B4-BE49-F238E27FC236}">
                <a16:creationId xmlns:a16="http://schemas.microsoft.com/office/drawing/2014/main" xmlns="" id="{12747466-3081-451C-8B9C-31FAACAE7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801" y="2449801"/>
            <a:ext cx="2856960" cy="408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xmlns="" id="{D666132B-6B1F-44F9-B643-5DEC89B610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6481" y="273961"/>
            <a:ext cx="8228160" cy="1144800"/>
          </a:xfrm>
        </p:spPr>
        <p:txBody>
          <a:bodyPr/>
          <a:lstStyle/>
          <a:p>
            <a:pPr>
              <a:lnSpc>
                <a:spcPct val="108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US" altLang="sr-Latn-RS" sz="4536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LEGENDA</a:t>
            </a:r>
            <a:r>
              <a:rPr lang="en-US" altLang="sr-Latn-RS" sz="4536" dirty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r-Latn-RS" sz="4536" dirty="0">
                <a:solidFill>
                  <a:srgbClr val="CCCC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r>
              <a:rPr lang="en-US" altLang="sr-Latn-RS" sz="4536" dirty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r-Latn-RS" sz="4536" dirty="0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MANDUŠEVCU</a:t>
            </a:r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xmlns="" id="{6BE0589A-97DB-47A5-9002-9A012E606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721" y="1143720"/>
            <a:ext cx="5061600" cy="580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563563" indent="-45720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lnSpc>
                <a:spcPct val="108000"/>
              </a:lnSpc>
              <a:spcAft>
                <a:spcPts val="1293"/>
              </a:spcAft>
              <a:buSzPct val="45000"/>
              <a:buFont typeface="Wingdings" panose="05000000000000000000" pitchFamily="2" charset="2"/>
              <a:buChar char="§"/>
            </a:pPr>
            <a:r>
              <a:rPr lang="pl-PL" altLang="sr-Latn-RS" sz="3266" dirty="0">
                <a:solidFill>
                  <a:schemeClr val="tx1"/>
                </a:solidFill>
                <a:latin typeface="Franklin Gothic Book" panose="020B0503020102020204" pitchFamily="34" charset="0"/>
              </a:rPr>
              <a:t>Manduševac je poznata fontana na </a:t>
            </a:r>
          </a:p>
          <a:p>
            <a:pPr>
              <a:lnSpc>
                <a:spcPct val="108000"/>
              </a:lnSpc>
              <a:spcAft>
                <a:spcPts val="1293"/>
              </a:spcAft>
              <a:buSzPct val="45000"/>
            </a:pPr>
            <a:r>
              <a:rPr lang="pl-PL" altLang="sr-Latn-RS" sz="3266" dirty="0">
                <a:solidFill>
                  <a:schemeClr val="tx1"/>
                </a:solidFill>
                <a:latin typeface="Franklin Gothic Book" panose="020B0503020102020204" pitchFamily="34" charset="0"/>
              </a:rPr>
              <a:t>  Trgu bana Jelačića u          Zagrebu. </a:t>
            </a:r>
          </a:p>
          <a:p>
            <a:pPr>
              <a:lnSpc>
                <a:spcPct val="108000"/>
              </a:lnSpc>
              <a:spcAft>
                <a:spcPts val="1293"/>
              </a:spcAft>
              <a:buSzPct val="45000"/>
              <a:buFont typeface="Wingdings" panose="05000000000000000000" pitchFamily="2" charset="2"/>
              <a:buChar char="§"/>
            </a:pPr>
            <a:r>
              <a:rPr lang="hr-HR" altLang="sr-Latn-RS" sz="3266" dirty="0">
                <a:solidFill>
                  <a:schemeClr val="tx1"/>
                </a:solidFill>
                <a:latin typeface="Franklin Gothic Book" panose="020B0503020102020204" pitchFamily="34" charset="0"/>
              </a:rPr>
              <a:t>Prikazan je heraldičkim </a:t>
            </a:r>
          </a:p>
          <a:p>
            <a:pPr>
              <a:lnSpc>
                <a:spcPct val="108000"/>
              </a:lnSpc>
              <a:spcAft>
                <a:spcPts val="1293"/>
              </a:spcAft>
              <a:buSzPct val="45000"/>
            </a:pPr>
            <a:r>
              <a:rPr lang="hr-HR" altLang="sr-Latn-RS" sz="3266" dirty="0">
                <a:solidFill>
                  <a:schemeClr val="tx1"/>
                </a:solidFill>
                <a:latin typeface="Franklin Gothic Book" panose="020B0503020102020204" pitchFamily="34" charset="0"/>
              </a:rPr>
              <a:t>simbolom kao izvor na    grbu Zagrebačke županije.</a:t>
            </a:r>
          </a:p>
        </p:txBody>
      </p:sp>
      <p:pic>
        <p:nvPicPr>
          <p:cNvPr id="15364" name="Slika 2">
            <a:extLst>
              <a:ext uri="{FF2B5EF4-FFF2-40B4-BE49-F238E27FC236}">
                <a16:creationId xmlns:a16="http://schemas.microsoft.com/office/drawing/2014/main" xmlns="" id="{876D684C-84E5-48A6-A316-F84B06055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000" y="2056681"/>
            <a:ext cx="3133440" cy="345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Elipsa 3">
            <a:extLst>
              <a:ext uri="{FF2B5EF4-FFF2-40B4-BE49-F238E27FC236}">
                <a16:creationId xmlns:a16="http://schemas.microsoft.com/office/drawing/2014/main" xmlns="" id="{8BE3A6D6-4530-4353-8036-6DB282E7D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2481" y="3168360"/>
            <a:ext cx="1340640" cy="130176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 sz="1633"/>
          </a:p>
        </p:txBody>
      </p:sp>
      <p:cxnSp>
        <p:nvCxnSpPr>
          <p:cNvPr id="15366" name="Ravni poveznik sa strelicom 7">
            <a:extLst>
              <a:ext uri="{FF2B5EF4-FFF2-40B4-BE49-F238E27FC236}">
                <a16:creationId xmlns:a16="http://schemas.microsoft.com/office/drawing/2014/main" xmlns="" id="{ADD2A65E-23D8-460B-BFEA-A058F9D0D0B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111361" y="4366441"/>
            <a:ext cx="684000" cy="1550880"/>
          </a:xfrm>
          <a:prstGeom prst="straightConnector1">
            <a:avLst/>
          </a:prstGeom>
          <a:noFill/>
          <a:ln w="762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367" name="TekstniOkvir 8">
            <a:extLst>
              <a:ext uri="{FF2B5EF4-FFF2-40B4-BE49-F238E27FC236}">
                <a16:creationId xmlns:a16="http://schemas.microsoft.com/office/drawing/2014/main" xmlns="" id="{8D69EB4B-B8AE-4C6E-8D8D-3C346FD53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9281" y="5917321"/>
            <a:ext cx="6285695" cy="409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hr-HR" altLang="sr-Latn-RS" sz="2177">
                <a:latin typeface="MV Boli" panose="02000500030200090000" pitchFamily="2" charset="0"/>
              </a:rPr>
              <a:t>Izvor Manduševac na grbu Zagrebačke županije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zervirano mjesto sadržaja 2">
            <a:extLst>
              <a:ext uri="{FF2B5EF4-FFF2-40B4-BE49-F238E27FC236}">
                <a16:creationId xmlns:a16="http://schemas.microsoft.com/office/drawing/2014/main" xmlns="" id="{12AAB633-A745-42EF-A41D-786617368F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4801" y="227880"/>
            <a:ext cx="8294400" cy="4176000"/>
          </a:xfrm>
        </p:spPr>
        <p:txBody>
          <a:bodyPr>
            <a:normAutofit lnSpcReduction="10000"/>
          </a:bodyPr>
          <a:lstStyle/>
          <a:p>
            <a:pPr marL="414726" indent="-414726">
              <a:buFont typeface="Wingdings" panose="05000000000000000000" pitchFamily="2" charset="2"/>
              <a:buChar char="§"/>
            </a:pPr>
            <a:r>
              <a:rPr lang="hr-HR" altLang="sr-Latn-RS" dirty="0">
                <a:latin typeface="Franklin Gothic Book" panose="020B0503020102020204" pitchFamily="34" charset="0"/>
              </a:rPr>
              <a:t>Godine </a:t>
            </a:r>
            <a:r>
              <a:rPr lang="hr-HR" altLang="sr-Latn-RS" b="1" dirty="0">
                <a:latin typeface="Franklin Gothic Book" panose="020B0503020102020204" pitchFamily="34" charset="0"/>
              </a:rPr>
              <a:t>1898</a:t>
            </a:r>
            <a:r>
              <a:rPr lang="hr-HR" altLang="sr-Latn-RS" dirty="0">
                <a:latin typeface="Franklin Gothic Book" panose="020B0503020102020204" pitchFamily="34" charset="0"/>
              </a:rPr>
              <a:t>. Trg bana Jelačića rekonstruiran je i popločan, te je pritom Manduševac </a:t>
            </a:r>
            <a:r>
              <a:rPr lang="hr-HR" altLang="sr-Latn-RS" b="1" dirty="0">
                <a:latin typeface="Franklin Gothic Book" panose="020B0503020102020204" pitchFamily="34" charset="0"/>
              </a:rPr>
              <a:t>zatrpan</a:t>
            </a:r>
            <a:r>
              <a:rPr lang="hr-HR" altLang="sr-Latn-RS" dirty="0">
                <a:latin typeface="Franklin Gothic Book" panose="020B0503020102020204" pitchFamily="34" charset="0"/>
              </a:rPr>
              <a:t>. S vremenom se zaboravilo na njegov položaj. Zbog toga je nastalo veliko iznenađenje kad je prilikom rekonstrukcije tadašnjeg današnjeg Trga bana Jelačića 1986. Manduševac </a:t>
            </a:r>
            <a:r>
              <a:rPr lang="hr-HR" altLang="sr-Latn-RS" b="1" dirty="0">
                <a:latin typeface="Franklin Gothic Book" panose="020B0503020102020204" pitchFamily="34" charset="0"/>
              </a:rPr>
              <a:t>ponovo pronađen</a:t>
            </a:r>
            <a:r>
              <a:rPr lang="hr-HR" altLang="sr-Latn-RS" dirty="0">
                <a:latin typeface="Franklin Gothic Book" panose="020B0503020102020204" pitchFamily="34" charset="0"/>
              </a:rPr>
              <a:t>. Manduševac nije bio u prvotnom planu uređenja trga, ali je na molbu javnosti nakon otkrića Manduševca plan promijenjen i </a:t>
            </a:r>
            <a:r>
              <a:rPr lang="hr-HR" altLang="sr-Latn-RS" b="1" dirty="0">
                <a:latin typeface="Franklin Gothic Book" panose="020B0503020102020204" pitchFamily="34" charset="0"/>
              </a:rPr>
              <a:t>od 1986. Manduševac ponovo postoji.</a:t>
            </a:r>
            <a:endParaRPr lang="en-US" altLang="sr-Latn-RS" b="1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marL="414726" indent="-414726">
              <a:buFont typeface="Wingdings" panose="05000000000000000000" pitchFamily="2" charset="2"/>
              <a:buChar char="§"/>
            </a:pPr>
            <a:endParaRPr lang="hr-HR" altLang="sr-Latn-RS" dirty="0"/>
          </a:p>
        </p:txBody>
      </p:sp>
      <p:pic>
        <p:nvPicPr>
          <p:cNvPr id="17411" name="Picture 3">
            <a:extLst>
              <a:ext uri="{FF2B5EF4-FFF2-40B4-BE49-F238E27FC236}">
                <a16:creationId xmlns:a16="http://schemas.microsoft.com/office/drawing/2014/main" xmlns="" id="{FDE4F931-2CEE-4931-9240-E09BE4CB0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81" y="4807081"/>
            <a:ext cx="3713760" cy="1788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2" name="Slika 5">
            <a:extLst>
              <a:ext uri="{FF2B5EF4-FFF2-40B4-BE49-F238E27FC236}">
                <a16:creationId xmlns:a16="http://schemas.microsoft.com/office/drawing/2014/main" xmlns="" id="{3F4094D0-A05D-4488-B6E9-C998A85F8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841" y="4818601"/>
            <a:ext cx="3713760" cy="187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>
            <a:extLst>
              <a:ext uri="{FF2B5EF4-FFF2-40B4-BE49-F238E27FC236}">
                <a16:creationId xmlns:a16="http://schemas.microsoft.com/office/drawing/2014/main" xmlns="" id="{1568856F-283C-4197-B0A2-83511F8BC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561" y="2253961"/>
            <a:ext cx="2449440" cy="337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5" name="Rezervirano mjesto sadržaja 2">
            <a:extLst>
              <a:ext uri="{FF2B5EF4-FFF2-40B4-BE49-F238E27FC236}">
                <a16:creationId xmlns:a16="http://schemas.microsoft.com/office/drawing/2014/main" xmlns="" id="{D2D31602-12D5-40C9-8A8D-4C522F449C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5841" y="1338121"/>
            <a:ext cx="7054560" cy="4785120"/>
          </a:xfrm>
        </p:spPr>
        <p:txBody>
          <a:bodyPr>
            <a:normAutofit/>
          </a:bodyPr>
          <a:lstStyle/>
          <a:p>
            <a:pPr eaLnBrk="1">
              <a:lnSpc>
                <a:spcPct val="108000"/>
              </a:lnSpc>
              <a:buSzPct val="45000"/>
              <a:buFont typeface="Wingdings" panose="05000000000000000000" pitchFamily="2" charset="2"/>
              <a:buChar char=""/>
            </a:pPr>
            <a:r>
              <a:rPr lang="en-US" altLang="sr-Latn-RS" sz="2631" dirty="0" err="1">
                <a:latin typeface="Franklin Gothic Book" panose="020B0503020102020204" pitchFamily="34" charset="0"/>
              </a:rPr>
              <a:t>Jednom</a:t>
            </a:r>
            <a:r>
              <a:rPr lang="en-US" altLang="sr-Latn-RS" sz="2631" dirty="0">
                <a:latin typeface="Franklin Gothic Book" panose="020B0503020102020204" pitchFamily="34" charset="0"/>
              </a:rPr>
              <a:t> </a:t>
            </a:r>
            <a:r>
              <a:rPr lang="en-US" altLang="sr-Latn-RS" sz="2631" dirty="0" err="1">
                <a:latin typeface="Franklin Gothic Book" panose="020B0503020102020204" pitchFamily="34" charset="0"/>
              </a:rPr>
              <a:t>davno</a:t>
            </a:r>
            <a:r>
              <a:rPr lang="en-US" altLang="sr-Latn-RS" sz="2631" dirty="0">
                <a:latin typeface="Franklin Gothic Book" panose="020B0503020102020204" pitchFamily="34" charset="0"/>
              </a:rPr>
              <a:t>, </a:t>
            </a:r>
            <a:r>
              <a:rPr lang="en-US" altLang="sr-Latn-RS" sz="2631" dirty="0" err="1">
                <a:latin typeface="Franklin Gothic Book" panose="020B0503020102020204" pitchFamily="34" charset="0"/>
              </a:rPr>
              <a:t>na</a:t>
            </a:r>
            <a:r>
              <a:rPr lang="en-US" altLang="sr-Latn-RS" sz="2631" dirty="0">
                <a:latin typeface="Franklin Gothic Book" panose="020B0503020102020204" pitchFamily="34" charset="0"/>
              </a:rPr>
              <a:t> </a:t>
            </a:r>
            <a:r>
              <a:rPr lang="en-US" altLang="sr-Latn-RS" sz="2631" dirty="0" err="1">
                <a:latin typeface="Franklin Gothic Book" panose="020B0503020102020204" pitchFamily="34" charset="0"/>
              </a:rPr>
              <a:t>mjestu</a:t>
            </a:r>
            <a:r>
              <a:rPr lang="en-US" altLang="sr-Latn-RS" sz="2631" dirty="0">
                <a:latin typeface="Franklin Gothic Book" panose="020B0503020102020204" pitchFamily="34" charset="0"/>
              </a:rPr>
              <a:t> </a:t>
            </a:r>
            <a:r>
              <a:rPr lang="en-US" altLang="sr-Latn-RS" sz="2631" dirty="0" err="1">
                <a:latin typeface="Franklin Gothic Book" panose="020B0503020102020204" pitchFamily="34" charset="0"/>
              </a:rPr>
              <a:t>današnjeg</a:t>
            </a:r>
            <a:r>
              <a:rPr lang="en-US" altLang="sr-Latn-RS" sz="2631" dirty="0">
                <a:latin typeface="Franklin Gothic Book" panose="020B0503020102020204" pitchFamily="34" charset="0"/>
              </a:rPr>
              <a:t> </a:t>
            </a:r>
            <a:r>
              <a:rPr lang="en-US" altLang="sr-Latn-RS" sz="2631" dirty="0" err="1">
                <a:latin typeface="Franklin Gothic Book" panose="020B0503020102020204" pitchFamily="34" charset="0"/>
              </a:rPr>
              <a:t>glavnog</a:t>
            </a:r>
            <a:r>
              <a:rPr lang="en-US" altLang="sr-Latn-RS" sz="2631" dirty="0">
                <a:latin typeface="Franklin Gothic Book" panose="020B0503020102020204" pitchFamily="34" charset="0"/>
              </a:rPr>
              <a:t> </a:t>
            </a:r>
            <a:r>
              <a:rPr lang="en-US" altLang="sr-Latn-RS" sz="2631" dirty="0" err="1">
                <a:latin typeface="Franklin Gothic Book" panose="020B0503020102020204" pitchFamily="34" charset="0"/>
              </a:rPr>
              <a:t>trga</a:t>
            </a:r>
            <a:r>
              <a:rPr lang="en-US" altLang="sr-Latn-RS" sz="2631" dirty="0">
                <a:latin typeface="Franklin Gothic Book" panose="020B0503020102020204" pitchFamily="34" charset="0"/>
              </a:rPr>
              <a:t> u </a:t>
            </a:r>
            <a:r>
              <a:rPr lang="en-US" altLang="sr-Latn-RS" sz="2631" dirty="0" err="1">
                <a:latin typeface="Franklin Gothic Book" panose="020B0503020102020204" pitchFamily="34" charset="0"/>
              </a:rPr>
              <a:t>Zagrebu</a:t>
            </a:r>
            <a:r>
              <a:rPr lang="en-US" altLang="sr-Latn-RS" sz="2631" dirty="0">
                <a:latin typeface="Franklin Gothic Book" panose="020B0503020102020204" pitchFamily="34" charset="0"/>
              </a:rPr>
              <a:t>, </a:t>
            </a:r>
            <a:r>
              <a:rPr lang="en-US" altLang="sr-Latn-RS" sz="2631" dirty="0" err="1">
                <a:latin typeface="Franklin Gothic Book" panose="020B0503020102020204" pitchFamily="34" charset="0"/>
              </a:rPr>
              <a:t>nalazio</a:t>
            </a:r>
            <a:r>
              <a:rPr lang="en-US" altLang="sr-Latn-RS" sz="2631" dirty="0">
                <a:latin typeface="Franklin Gothic Book" panose="020B0503020102020204" pitchFamily="34" charset="0"/>
              </a:rPr>
              <a:t> se </a:t>
            </a:r>
            <a:r>
              <a:rPr lang="en-US" altLang="sr-Latn-RS" sz="2631" dirty="0" err="1">
                <a:latin typeface="Franklin Gothic Book" panose="020B0503020102020204" pitchFamily="34" charset="0"/>
              </a:rPr>
              <a:t>izvor</a:t>
            </a:r>
            <a:r>
              <a:rPr lang="en-US" altLang="sr-Latn-RS" sz="2631" dirty="0">
                <a:latin typeface="Franklin Gothic Book" panose="020B0503020102020204" pitchFamily="34" charset="0"/>
              </a:rPr>
              <a:t> </a:t>
            </a:r>
            <a:r>
              <a:rPr lang="en-US" altLang="sr-Latn-RS" sz="2631" dirty="0" err="1">
                <a:latin typeface="Franklin Gothic Book" panose="020B0503020102020204" pitchFamily="34" charset="0"/>
              </a:rPr>
              <a:t>vode</a:t>
            </a:r>
            <a:r>
              <a:rPr lang="en-US" altLang="sr-Latn-RS" sz="2631" dirty="0">
                <a:latin typeface="Franklin Gothic Book" panose="020B0503020102020204" pitchFamily="34" charset="0"/>
              </a:rPr>
              <a:t> (</a:t>
            </a:r>
            <a:r>
              <a:rPr lang="en-US" altLang="sr-Latn-RS" sz="2631" dirty="0" err="1">
                <a:latin typeface="Franklin Gothic Book" panose="020B0503020102020204" pitchFamily="34" charset="0"/>
              </a:rPr>
              <a:t>današnji</a:t>
            </a:r>
            <a:r>
              <a:rPr lang="en-US" altLang="sr-Latn-RS" sz="2631" dirty="0">
                <a:latin typeface="Franklin Gothic Book" panose="020B0503020102020204" pitchFamily="34" charset="0"/>
              </a:rPr>
              <a:t> </a:t>
            </a:r>
            <a:r>
              <a:rPr lang="en-US" altLang="sr-Latn-RS" sz="2631" dirty="0" err="1">
                <a:latin typeface="Franklin Gothic Book" panose="020B0503020102020204" pitchFamily="34" charset="0"/>
              </a:rPr>
              <a:t>zdenac</a:t>
            </a:r>
            <a:r>
              <a:rPr lang="en-US" altLang="sr-Latn-RS" sz="2631" dirty="0">
                <a:latin typeface="Franklin Gothic Book" panose="020B0503020102020204" pitchFamily="34" charset="0"/>
              </a:rPr>
              <a:t> </a:t>
            </a:r>
            <a:r>
              <a:rPr lang="en-US" altLang="sr-Latn-RS" sz="2631" dirty="0" err="1">
                <a:latin typeface="Franklin Gothic Book" panose="020B0503020102020204" pitchFamily="34" charset="0"/>
              </a:rPr>
              <a:t>Manduševac</a:t>
            </a:r>
            <a:r>
              <a:rPr lang="en-US" altLang="sr-Latn-RS" sz="2631" dirty="0">
                <a:latin typeface="Franklin Gothic Book" panose="020B0503020102020204" pitchFamily="34" charset="0"/>
              </a:rPr>
              <a:t>). </a:t>
            </a:r>
            <a:r>
              <a:rPr lang="en-US" altLang="sr-Latn-RS" sz="2631" dirty="0" err="1">
                <a:latin typeface="Franklin Gothic Book" panose="020B0503020102020204" pitchFamily="34" charset="0"/>
              </a:rPr>
              <a:t>Pokraj</a:t>
            </a:r>
            <a:r>
              <a:rPr lang="en-US" altLang="sr-Latn-RS" sz="2631" dirty="0">
                <a:latin typeface="Franklin Gothic Book" panose="020B0503020102020204" pitchFamily="34" charset="0"/>
              </a:rPr>
              <a:t> tog </a:t>
            </a:r>
            <a:r>
              <a:rPr lang="en-US" altLang="sr-Latn-RS" sz="2631" dirty="0" err="1">
                <a:latin typeface="Franklin Gothic Book" panose="020B0503020102020204" pitchFamily="34" charset="0"/>
              </a:rPr>
              <a:t>izvora</a:t>
            </a:r>
            <a:r>
              <a:rPr lang="en-US" altLang="sr-Latn-RS" sz="2631" dirty="0">
                <a:latin typeface="Franklin Gothic Book" panose="020B0503020102020204" pitchFamily="34" charset="0"/>
              </a:rPr>
              <a:t> je </a:t>
            </a:r>
            <a:r>
              <a:rPr lang="en-US" altLang="sr-Latn-RS" sz="2631" dirty="0" err="1">
                <a:latin typeface="Franklin Gothic Book" panose="020B0503020102020204" pitchFamily="34" charset="0"/>
              </a:rPr>
              <a:t>stajala</a:t>
            </a:r>
            <a:r>
              <a:rPr lang="en-US" altLang="sr-Latn-RS" sz="2631" dirty="0">
                <a:latin typeface="Franklin Gothic Book" panose="020B0503020102020204" pitchFamily="34" charset="0"/>
              </a:rPr>
              <a:t> </a:t>
            </a:r>
            <a:r>
              <a:rPr lang="en-US" altLang="sr-Latn-RS" sz="2631" dirty="0" err="1">
                <a:latin typeface="Franklin Gothic Book" panose="020B0503020102020204" pitchFamily="34" charset="0"/>
              </a:rPr>
              <a:t>djevojka</a:t>
            </a:r>
            <a:r>
              <a:rPr lang="en-US" altLang="sr-Latn-RS" sz="2631" dirty="0">
                <a:latin typeface="Franklin Gothic Book" panose="020B0503020102020204" pitchFamily="34" charset="0"/>
              </a:rPr>
              <a:t> Manda. U tom </a:t>
            </a:r>
            <a:r>
              <a:rPr lang="en-US" altLang="sr-Latn-RS" sz="2631" dirty="0" err="1">
                <a:latin typeface="Franklin Gothic Book" panose="020B0503020102020204" pitchFamily="34" charset="0"/>
              </a:rPr>
              <a:t>trenutku</a:t>
            </a:r>
            <a:r>
              <a:rPr lang="en-US" altLang="sr-Latn-RS" sz="2631" dirty="0">
                <a:latin typeface="Franklin Gothic Book" panose="020B0503020102020204" pitchFamily="34" charset="0"/>
              </a:rPr>
              <a:t>, </a:t>
            </a:r>
            <a:r>
              <a:rPr lang="en-US" altLang="sr-Latn-RS" sz="2631" dirty="0" err="1">
                <a:latin typeface="Franklin Gothic Book" panose="020B0503020102020204" pitchFamily="34" charset="0"/>
              </a:rPr>
              <a:t>onuda</a:t>
            </a:r>
            <a:r>
              <a:rPr lang="en-US" altLang="sr-Latn-RS" sz="2631" dirty="0">
                <a:latin typeface="Franklin Gothic Book" panose="020B0503020102020204" pitchFamily="34" charset="0"/>
              </a:rPr>
              <a:t> je </a:t>
            </a:r>
            <a:r>
              <a:rPr lang="en-US" altLang="sr-Latn-RS" sz="2631" dirty="0" err="1">
                <a:latin typeface="Franklin Gothic Book" panose="020B0503020102020204" pitchFamily="34" charset="0"/>
              </a:rPr>
              <a:t>prolazio</a:t>
            </a:r>
            <a:r>
              <a:rPr lang="en-US" altLang="sr-Latn-RS" sz="2631" dirty="0">
                <a:latin typeface="Franklin Gothic Book" panose="020B0503020102020204" pitchFamily="34" charset="0"/>
              </a:rPr>
              <a:t> </a:t>
            </a:r>
            <a:r>
              <a:rPr lang="en-US" altLang="sr-Latn-RS" sz="2631" dirty="0" err="1">
                <a:latin typeface="Franklin Gothic Book" panose="020B0503020102020204" pitchFamily="34" charset="0"/>
              </a:rPr>
              <a:t>vitez</a:t>
            </a:r>
            <a:r>
              <a:rPr lang="en-US" altLang="sr-Latn-RS" sz="2631" dirty="0">
                <a:latin typeface="Franklin Gothic Book" panose="020B0503020102020204" pitchFamily="34" charset="0"/>
              </a:rPr>
              <a:t> </a:t>
            </a:r>
            <a:r>
              <a:rPr lang="en-US" altLang="sr-Latn-RS" sz="2631" dirty="0" err="1">
                <a:latin typeface="Franklin Gothic Book" panose="020B0503020102020204" pitchFamily="34" charset="0"/>
              </a:rPr>
              <a:t>na</a:t>
            </a:r>
            <a:r>
              <a:rPr lang="en-US" altLang="sr-Latn-RS" sz="2631" dirty="0">
                <a:latin typeface="Franklin Gothic Book" panose="020B0503020102020204" pitchFamily="34" charset="0"/>
              </a:rPr>
              <a:t> </a:t>
            </a:r>
            <a:r>
              <a:rPr lang="en-US" altLang="sr-Latn-RS" sz="2631" dirty="0" err="1">
                <a:latin typeface="Franklin Gothic Book" panose="020B0503020102020204" pitchFamily="34" charset="0"/>
              </a:rPr>
              <a:t>konju</a:t>
            </a:r>
            <a:r>
              <a:rPr lang="en-US" altLang="sr-Latn-RS" sz="2631" dirty="0">
                <a:latin typeface="Franklin Gothic Book" panose="020B0503020102020204" pitchFamily="34" charset="0"/>
              </a:rPr>
              <a:t>, </a:t>
            </a:r>
            <a:r>
              <a:rPr lang="en-US" altLang="sr-Latn-RS" sz="2631" dirty="0" err="1">
                <a:latin typeface="Franklin Gothic Book" panose="020B0503020102020204" pitchFamily="34" charset="0"/>
              </a:rPr>
              <a:t>koji</a:t>
            </a:r>
            <a:r>
              <a:rPr lang="en-US" altLang="sr-Latn-RS" sz="2631" dirty="0">
                <a:latin typeface="Franklin Gothic Book" panose="020B0503020102020204" pitchFamily="34" charset="0"/>
              </a:rPr>
              <a:t> je bio </a:t>
            </a:r>
            <a:r>
              <a:rPr lang="en-US" altLang="sr-Latn-RS" sz="2631" dirty="0" err="1">
                <a:latin typeface="Franklin Gothic Book" panose="020B0503020102020204" pitchFamily="34" charset="0"/>
              </a:rPr>
              <a:t>toliko</a:t>
            </a:r>
            <a:r>
              <a:rPr lang="en-US" altLang="sr-Latn-RS" sz="2631" dirty="0">
                <a:latin typeface="Franklin Gothic Book" panose="020B0503020102020204" pitchFamily="34" charset="0"/>
              </a:rPr>
              <a:t> </a:t>
            </a:r>
            <a:r>
              <a:rPr lang="en-US" altLang="sr-Latn-RS" sz="2631" dirty="0" err="1">
                <a:latin typeface="Franklin Gothic Book" panose="020B0503020102020204" pitchFamily="34" charset="0"/>
              </a:rPr>
              <a:t>umoran</a:t>
            </a:r>
            <a:r>
              <a:rPr lang="en-US" altLang="sr-Latn-RS" sz="2631" dirty="0">
                <a:latin typeface="Franklin Gothic Book" panose="020B0503020102020204" pitchFamily="34" charset="0"/>
              </a:rPr>
              <a:t> </a:t>
            </a:r>
            <a:r>
              <a:rPr lang="en-US" altLang="sr-Latn-RS" sz="2631" dirty="0" err="1">
                <a:latin typeface="Franklin Gothic Book" panose="020B0503020102020204" pitchFamily="34" charset="0"/>
              </a:rPr>
              <a:t>i</a:t>
            </a:r>
            <a:r>
              <a:rPr lang="en-US" altLang="sr-Latn-RS" sz="2631" dirty="0">
                <a:latin typeface="Franklin Gothic Book" panose="020B0503020102020204" pitchFamily="34" charset="0"/>
              </a:rPr>
              <a:t> </a:t>
            </a:r>
            <a:r>
              <a:rPr lang="en-US" altLang="sr-Latn-RS" sz="2631" dirty="0" err="1">
                <a:latin typeface="Franklin Gothic Book" panose="020B0503020102020204" pitchFamily="34" charset="0"/>
              </a:rPr>
              <a:t>žedan</a:t>
            </a:r>
            <a:r>
              <a:rPr lang="en-US" altLang="sr-Latn-RS" sz="2631" dirty="0">
                <a:latin typeface="Franklin Gothic Book" panose="020B0503020102020204" pitchFamily="34" charset="0"/>
              </a:rPr>
              <a:t> da je </a:t>
            </a:r>
            <a:r>
              <a:rPr lang="en-US" altLang="sr-Latn-RS" sz="2631" dirty="0" err="1">
                <a:latin typeface="Franklin Gothic Book" panose="020B0503020102020204" pitchFamily="34" charset="0"/>
              </a:rPr>
              <a:t>uspio</a:t>
            </a:r>
            <a:r>
              <a:rPr lang="en-US" altLang="sr-Latn-RS" sz="2631" dirty="0">
                <a:latin typeface="Franklin Gothic Book" panose="020B0503020102020204" pitchFamily="34" charset="0"/>
              </a:rPr>
              <a:t> </a:t>
            </a:r>
            <a:r>
              <a:rPr lang="en-US" altLang="sr-Latn-RS" sz="2631" dirty="0" err="1">
                <a:latin typeface="Franklin Gothic Book" panose="020B0503020102020204" pitchFamily="34" charset="0"/>
              </a:rPr>
              <a:t>samo</a:t>
            </a:r>
            <a:r>
              <a:rPr lang="en-US" altLang="sr-Latn-RS" sz="2631" dirty="0">
                <a:latin typeface="Franklin Gothic Book" panose="020B0503020102020204" pitchFamily="34" charset="0"/>
              </a:rPr>
              <a:t> </a:t>
            </a:r>
            <a:r>
              <a:rPr lang="en-US" altLang="sr-Latn-RS" sz="2631" dirty="0" err="1">
                <a:latin typeface="Franklin Gothic Book" panose="020B0503020102020204" pitchFamily="34" charset="0"/>
              </a:rPr>
              <a:t>izgovoriti</a:t>
            </a:r>
            <a:r>
              <a:rPr lang="en-US" altLang="sr-Latn-RS" sz="2631" dirty="0">
                <a:latin typeface="Franklin Gothic Book" panose="020B0503020102020204" pitchFamily="34" charset="0"/>
              </a:rPr>
              <a:t>: "Mando, </a:t>
            </a:r>
            <a:r>
              <a:rPr lang="en-US" altLang="sr-Latn-RS" sz="2631" dirty="0" err="1">
                <a:latin typeface="Franklin Gothic Book" panose="020B0503020102020204" pitchFamily="34" charset="0"/>
              </a:rPr>
              <a:t>dušo</a:t>
            </a:r>
            <a:r>
              <a:rPr lang="en-US" altLang="sr-Latn-RS" sz="2631" dirty="0">
                <a:latin typeface="Franklin Gothic Book" panose="020B0503020102020204" pitchFamily="34" charset="0"/>
              </a:rPr>
              <a:t>, </a:t>
            </a:r>
            <a:r>
              <a:rPr lang="en-US" altLang="sr-Latn-RS" sz="2631" dirty="0" err="1">
                <a:latin typeface="Franklin Gothic Book" panose="020B0503020102020204" pitchFamily="34" charset="0"/>
              </a:rPr>
              <a:t>zagrabi</a:t>
            </a:r>
            <a:r>
              <a:rPr lang="en-US" altLang="sr-Latn-RS" sz="2631" dirty="0">
                <a:latin typeface="Franklin Gothic Book" panose="020B0503020102020204" pitchFamily="34" charset="0"/>
              </a:rPr>
              <a:t>!"</a:t>
            </a:r>
          </a:p>
          <a:p>
            <a:pPr eaLnBrk="1">
              <a:lnSpc>
                <a:spcPct val="108000"/>
              </a:lnSpc>
              <a:buSzPct val="45000"/>
              <a:buFont typeface="Wingdings" panose="05000000000000000000" pitchFamily="2" charset="2"/>
              <a:buChar char=""/>
            </a:pPr>
            <a:r>
              <a:rPr lang="en-US" altLang="sr-Latn-RS" sz="2631" dirty="0" err="1">
                <a:latin typeface="Franklin Gothic Book" panose="020B0503020102020204" pitchFamily="34" charset="0"/>
              </a:rPr>
              <a:t>Prema</a:t>
            </a:r>
            <a:r>
              <a:rPr lang="en-US" altLang="sr-Latn-RS" sz="2631" dirty="0">
                <a:latin typeface="Franklin Gothic Book" panose="020B0503020102020204" pitchFamily="34" charset="0"/>
              </a:rPr>
              <a:t> </a:t>
            </a:r>
            <a:r>
              <a:rPr lang="en-US" altLang="sr-Latn-RS" sz="2631" dirty="0" err="1">
                <a:latin typeface="Franklin Gothic Book" panose="020B0503020102020204" pitchFamily="34" charset="0"/>
              </a:rPr>
              <a:t>toj</a:t>
            </a:r>
            <a:r>
              <a:rPr lang="en-US" altLang="sr-Latn-RS" sz="2631" dirty="0">
                <a:latin typeface="Franklin Gothic Book" panose="020B0503020102020204" pitchFamily="34" charset="0"/>
              </a:rPr>
              <a:t> </a:t>
            </a:r>
            <a:r>
              <a:rPr lang="en-US" altLang="sr-Latn-RS" sz="2631" dirty="0" err="1">
                <a:latin typeface="Franklin Gothic Book" panose="020B0503020102020204" pitchFamily="34" charset="0"/>
              </a:rPr>
              <a:t>izreci</a:t>
            </a:r>
            <a:r>
              <a:rPr lang="en-US" altLang="sr-Latn-RS" sz="2631" dirty="0">
                <a:latin typeface="Franklin Gothic Book" panose="020B0503020102020204" pitchFamily="34" charset="0"/>
              </a:rPr>
              <a:t> </a:t>
            </a:r>
            <a:r>
              <a:rPr lang="en-US" altLang="sr-Latn-RS" sz="2631" dirty="0" err="1">
                <a:latin typeface="Franklin Gothic Book" panose="020B0503020102020204" pitchFamily="34" charset="0"/>
              </a:rPr>
              <a:t>su</a:t>
            </a:r>
            <a:r>
              <a:rPr lang="en-US" altLang="sr-Latn-RS" sz="2631" dirty="0">
                <a:latin typeface="Franklin Gothic Book" panose="020B0503020102020204" pitchFamily="34" charset="0"/>
              </a:rPr>
              <a:t> Zagreb </a:t>
            </a:r>
            <a:r>
              <a:rPr lang="en-US" altLang="sr-Latn-RS" sz="2631" dirty="0" err="1">
                <a:latin typeface="Franklin Gothic Book" panose="020B0503020102020204" pitchFamily="34" charset="0"/>
              </a:rPr>
              <a:t>i</a:t>
            </a:r>
            <a:r>
              <a:rPr lang="en-US" altLang="sr-Latn-RS" sz="2631" dirty="0">
                <a:latin typeface="Franklin Gothic Book" panose="020B0503020102020204" pitchFamily="34" charset="0"/>
              </a:rPr>
              <a:t> </a:t>
            </a:r>
            <a:r>
              <a:rPr lang="en-US" altLang="sr-Latn-RS" sz="2631" dirty="0" err="1">
                <a:latin typeface="Franklin Gothic Book" panose="020B0503020102020204" pitchFamily="34" charset="0"/>
              </a:rPr>
              <a:t>Manduševac</a:t>
            </a:r>
            <a:r>
              <a:rPr lang="en-US" altLang="sr-Latn-RS" sz="2631" dirty="0">
                <a:latin typeface="Franklin Gothic Book" panose="020B0503020102020204" pitchFamily="34" charset="0"/>
              </a:rPr>
              <a:t> </a:t>
            </a:r>
            <a:r>
              <a:rPr lang="en-US" altLang="sr-Latn-RS" sz="2631" dirty="0" err="1">
                <a:latin typeface="Franklin Gothic Book" panose="020B0503020102020204" pitchFamily="34" charset="0"/>
              </a:rPr>
              <a:t>dobili</a:t>
            </a:r>
            <a:r>
              <a:rPr lang="en-US" altLang="sr-Latn-RS" sz="2631" dirty="0">
                <a:latin typeface="Franklin Gothic Book" panose="020B0503020102020204" pitchFamily="34" charset="0"/>
              </a:rPr>
              <a:t> </a:t>
            </a:r>
            <a:r>
              <a:rPr lang="en-US" altLang="sr-Latn-RS" sz="2631" dirty="0" err="1">
                <a:latin typeface="Franklin Gothic Book" panose="020B0503020102020204" pitchFamily="34" charset="0"/>
              </a:rPr>
              <a:t>ime</a:t>
            </a:r>
            <a:r>
              <a:rPr lang="en-US" altLang="sr-Latn-RS" sz="2631" dirty="0">
                <a:latin typeface="Franklin Gothic Book" panose="020B0503020102020204" pitchFamily="34" charset="0"/>
              </a:rPr>
              <a:t> (</a:t>
            </a:r>
            <a:r>
              <a:rPr lang="en-US" altLang="sr-Latn-RS" sz="2631" dirty="0" err="1">
                <a:latin typeface="Franklin Gothic Book" panose="020B0503020102020204" pitchFamily="34" charset="0"/>
              </a:rPr>
              <a:t>Manduševac</a:t>
            </a:r>
            <a:r>
              <a:rPr lang="en-US" altLang="sr-Latn-RS" sz="2631" dirty="0">
                <a:latin typeface="Franklin Gothic Book" panose="020B0503020102020204" pitchFamily="34" charset="0"/>
              </a:rPr>
              <a:t> od "Mando, </a:t>
            </a:r>
            <a:r>
              <a:rPr lang="en-US" altLang="sr-Latn-RS" sz="2631" dirty="0" err="1">
                <a:latin typeface="Franklin Gothic Book" panose="020B0503020102020204" pitchFamily="34" charset="0"/>
              </a:rPr>
              <a:t>dušo</a:t>
            </a:r>
            <a:r>
              <a:rPr lang="en-US" altLang="sr-Latn-RS" sz="2631" dirty="0">
                <a:latin typeface="Franklin Gothic Book" panose="020B0503020102020204" pitchFamily="34" charset="0"/>
              </a:rPr>
              <a:t>", a Zagreb od "</a:t>
            </a:r>
            <a:r>
              <a:rPr lang="en-US" altLang="sr-Latn-RS" sz="2631" dirty="0" err="1">
                <a:latin typeface="Franklin Gothic Book" panose="020B0503020102020204" pitchFamily="34" charset="0"/>
              </a:rPr>
              <a:t>zagrabi</a:t>
            </a:r>
            <a:r>
              <a:rPr lang="en-US" altLang="sr-Latn-RS" sz="2631" dirty="0">
                <a:latin typeface="Franklin Gothic Book" panose="020B0503020102020204" pitchFamily="34" charset="0"/>
              </a:rPr>
              <a:t>").</a:t>
            </a:r>
          </a:p>
          <a:p>
            <a:pPr eaLnBrk="1"/>
            <a:endParaRPr lang="hr-HR" altLang="sr-Latn-R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0BC5B184-FA29-4662-BEBA-FBC7F163ED9A}"/>
              </a:ext>
            </a:extLst>
          </p:cNvPr>
          <p:cNvSpPr txBox="1"/>
          <p:nvPr/>
        </p:nvSpPr>
        <p:spPr>
          <a:xfrm>
            <a:off x="2697121" y="256680"/>
            <a:ext cx="3433889" cy="94917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hr-HR" sz="5987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MV Boli" panose="02000500030200090000" pitchFamily="2" charset="0"/>
              </a:rPr>
              <a:t>LEG</a:t>
            </a:r>
            <a:r>
              <a:rPr lang="hr-HR" sz="5987" dirty="0">
                <a:solidFill>
                  <a:schemeClr val="accent3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MV Boli" panose="02000500030200090000" pitchFamily="2" charset="0"/>
              </a:rPr>
              <a:t>EN</a:t>
            </a:r>
            <a:r>
              <a:rPr lang="hr-HR" sz="5987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MV Boli" panose="02000500030200090000" pitchFamily="2" charset="0"/>
              </a:rPr>
              <a:t>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Slika 3">
            <a:extLst>
              <a:ext uri="{FF2B5EF4-FFF2-40B4-BE49-F238E27FC236}">
                <a16:creationId xmlns:a16="http://schemas.microsoft.com/office/drawing/2014/main" xmlns="" id="{FAB47385-6527-4287-AF7E-CE17E5A6F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16" y="-1"/>
            <a:ext cx="8722284" cy="5887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26563"/>
          </a:xfrm>
        </p:spPr>
        <p:txBody>
          <a:bodyPr>
            <a:normAutofit/>
          </a:bodyPr>
          <a:lstStyle/>
          <a:p>
            <a:pPr marL="109728" indent="0" algn="ctr">
              <a:lnSpc>
                <a:spcPct val="250000"/>
              </a:lnSpc>
              <a:buNone/>
            </a:pPr>
            <a:r>
              <a:rPr lang="hr-HR" sz="3600" dirty="0"/>
              <a:t>Najljepši je Zagreb </a:t>
            </a:r>
            <a:r>
              <a:rPr lang="hr-HR" sz="3600" dirty="0" smtClean="0"/>
              <a:t>grad,</a:t>
            </a:r>
          </a:p>
          <a:p>
            <a:pPr marL="109728" indent="0" algn="ctr">
              <a:buNone/>
            </a:pPr>
            <a:r>
              <a:rPr lang="hr-HR" sz="3600" dirty="0" smtClean="0"/>
              <a:t>Zagreb je najdraži dom.</a:t>
            </a:r>
          </a:p>
          <a:p>
            <a:pPr marL="109728" indent="0" algn="ctr">
              <a:buNone/>
            </a:pPr>
            <a:r>
              <a:rPr lang="hr-HR" sz="3600" dirty="0" smtClean="0"/>
              <a:t>Grade moj,vječno ćeš tako mlad</a:t>
            </a:r>
          </a:p>
          <a:p>
            <a:pPr marL="109728" indent="0" algn="ctr">
              <a:buNone/>
            </a:pPr>
            <a:r>
              <a:rPr lang="hr-HR" sz="3600" dirty="0" smtClean="0"/>
              <a:t>ostati u srcu </a:t>
            </a:r>
            <a:r>
              <a:rPr lang="hr-HR" sz="3600" dirty="0" err="1" smtClean="0"/>
              <a:t>mom.</a:t>
            </a:r>
            <a:r>
              <a:rPr lang="hr-HR" dirty="0" smtClean="0"/>
              <a:t>.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365104"/>
            <a:ext cx="196215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244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GRADEC I KAPTO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/>
          <a:lstStyle/>
          <a:p>
            <a:r>
              <a:rPr lang="hr-HR" dirty="0">
                <a:latin typeface="Franklin Gothic Book" pitchFamily="34" charset="0"/>
              </a:rPr>
              <a:t>Prvi se puta Kaptol spominje u starim zapisima 1094. godine, kada je </a:t>
            </a:r>
            <a:r>
              <a:rPr lang="hr-HR" dirty="0" smtClean="0">
                <a:latin typeface="Franklin Gothic Book" pitchFamily="34" charset="0"/>
              </a:rPr>
              <a:t>mađarski </a:t>
            </a:r>
            <a:r>
              <a:rPr lang="hr-HR" dirty="0">
                <a:latin typeface="Franklin Gothic Book" pitchFamily="34" charset="0"/>
              </a:rPr>
              <a:t>kralj Ladislav odlučio osnovati biskupiju na Kaptolu.</a:t>
            </a:r>
          </a:p>
          <a:p>
            <a:r>
              <a:rPr lang="hr-HR" dirty="0">
                <a:latin typeface="Franklin Gothic Book" pitchFamily="34" charset="0"/>
              </a:rPr>
              <a:t>Na taj način kralj je htio ojačati svoju vlast na sjevernom djelu Hrvatske.</a:t>
            </a:r>
          </a:p>
          <a:p>
            <a:r>
              <a:rPr lang="hr-HR" dirty="0" smtClean="0">
                <a:latin typeface="Franklin Gothic Book" pitchFamily="34" charset="0"/>
              </a:rPr>
              <a:t>Naredio je </a:t>
            </a:r>
            <a:r>
              <a:rPr lang="hr-HR" dirty="0">
                <a:latin typeface="Franklin Gothic Book" pitchFamily="34" charset="0"/>
              </a:rPr>
              <a:t>izgradnju crkve i poslao biskupa da upravlja njome.</a:t>
            </a:r>
          </a:p>
          <a:p>
            <a:r>
              <a:rPr lang="hr-HR" dirty="0">
                <a:latin typeface="Franklin Gothic Book" pitchFamily="34" charset="0"/>
              </a:rPr>
              <a:t>Prvi biskup bio je Čeh, zvao se Duh.</a:t>
            </a:r>
          </a:p>
          <a:p>
            <a:endParaRPr lang="hr-HR" dirty="0">
              <a:latin typeface="Franklin Gothic Book" pitchFamily="34" charset="0"/>
            </a:endParaRPr>
          </a:p>
          <a:p>
            <a:endParaRPr lang="hr-HR" dirty="0">
              <a:latin typeface="Franklin Gothic Book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hr-HR" sz="4800" dirty="0">
                <a:solidFill>
                  <a:schemeClr val="tx1"/>
                </a:solidFill>
                <a:latin typeface="Cambria" pitchFamily="18" charset="0"/>
              </a:rPr>
              <a:t>Kaptol:</a:t>
            </a:r>
          </a:p>
        </p:txBody>
      </p:sp>
      <p:sp>
        <p:nvSpPr>
          <p:cNvPr id="12290" name="AutoShape 2" descr="Image result for kaptol sli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2292" name="Picture 4" descr="Image result for kaptol slik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509120"/>
            <a:ext cx="3250868" cy="2066714"/>
          </a:xfrm>
          <a:prstGeom prst="rect">
            <a:avLst/>
          </a:prstGeom>
          <a:noFill/>
        </p:spPr>
      </p:pic>
      <p:pic>
        <p:nvPicPr>
          <p:cNvPr id="12294" name="Picture 6" descr="Image result for kaptol slik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581128"/>
            <a:ext cx="3024336" cy="1943373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r>
              <a:rPr lang="hr-HR" dirty="0">
                <a:latin typeface="Franklin Gothic Book" pitchFamily="34" charset="0"/>
              </a:rPr>
              <a:t>U drugom naselju Gradec, živjeli su građani.</a:t>
            </a:r>
          </a:p>
          <a:p>
            <a:r>
              <a:rPr lang="hr-HR" dirty="0">
                <a:latin typeface="Franklin Gothic Book" pitchFamily="34" charset="0"/>
              </a:rPr>
              <a:t>Bavili su se raznim obrtima i trgovinom.</a:t>
            </a:r>
          </a:p>
          <a:p>
            <a:r>
              <a:rPr lang="hr-HR" dirty="0" smtClean="0">
                <a:latin typeface="Franklin Gothic Book" pitchFamily="34" charset="0"/>
              </a:rPr>
              <a:t>Godine </a:t>
            </a:r>
            <a:r>
              <a:rPr lang="hr-HR" dirty="0">
                <a:latin typeface="Franklin Gothic Book" pitchFamily="34" charset="0"/>
              </a:rPr>
              <a:t>1242</a:t>
            </a:r>
            <a:r>
              <a:rPr lang="hr-HR" dirty="0">
                <a:latin typeface="Franklin Gothic Book" pitchFamily="34" charset="0"/>
              </a:rPr>
              <a:t>. godine dobiva dokument Zlatnu Bulu od </a:t>
            </a:r>
            <a:r>
              <a:rPr lang="hr-HR" dirty="0" smtClean="0">
                <a:latin typeface="Franklin Gothic Book" pitchFamily="34" charset="0"/>
              </a:rPr>
              <a:t>kralja Bele </a:t>
            </a:r>
            <a:r>
              <a:rPr lang="hr-HR" dirty="0">
                <a:latin typeface="Franklin Gothic Book" pitchFamily="34" charset="0"/>
              </a:rPr>
              <a:t>IV. čime postaje slobodan kraljevski grad.</a:t>
            </a:r>
          </a:p>
          <a:p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sz="5300" dirty="0">
                <a:solidFill>
                  <a:schemeClr val="tx1"/>
                </a:solidFill>
                <a:latin typeface="Cambria" pitchFamily="18" charset="0"/>
              </a:rPr>
              <a:t>Gradec: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pic>
        <p:nvPicPr>
          <p:cNvPr id="11266" name="Picture 2" descr="Image result for Gradec  Zagreb stare slik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149080"/>
            <a:ext cx="3960440" cy="2517709"/>
          </a:xfrm>
          <a:prstGeom prst="rect">
            <a:avLst/>
          </a:prstGeom>
          <a:noFill/>
        </p:spPr>
      </p:pic>
      <p:pic>
        <p:nvPicPr>
          <p:cNvPr id="11268" name="Picture 4" descr="Image result for zlatna bula bele i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356992"/>
            <a:ext cx="3312368" cy="2723987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r>
              <a:rPr lang="hr-HR" sz="3200" dirty="0">
                <a:latin typeface="Franklin Gothic Book" pitchFamily="34" charset="0"/>
              </a:rPr>
              <a:t>Građani su imali malene drvene kućice.</a:t>
            </a:r>
          </a:p>
          <a:p>
            <a:r>
              <a:rPr lang="hr-HR" sz="3200" dirty="0">
                <a:latin typeface="Franklin Gothic Book" pitchFamily="34" charset="0"/>
              </a:rPr>
              <a:t>Ulice su bile prljave, mračne i uske.</a:t>
            </a:r>
          </a:p>
          <a:p>
            <a:r>
              <a:rPr lang="hr-HR" sz="3200" dirty="0">
                <a:latin typeface="Franklin Gothic Book" pitchFamily="34" charset="0"/>
              </a:rPr>
              <a:t>Izbijali su česti požari i zarazne bolesti.</a:t>
            </a:r>
          </a:p>
          <a:p>
            <a:r>
              <a:rPr lang="hr-HR" sz="3200" dirty="0">
                <a:latin typeface="Franklin Gothic Book" pitchFamily="34" charset="0"/>
              </a:rPr>
              <a:t>Grad nije bio siguran od neprijatelja.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hr-HR" sz="4800" dirty="0">
                <a:solidFill>
                  <a:schemeClr val="tx1"/>
                </a:solidFill>
                <a:latin typeface="Cambria" pitchFamily="18" charset="0"/>
              </a:rPr>
              <a:t>Izgled Gradeca:</a:t>
            </a:r>
          </a:p>
        </p:txBody>
      </p:sp>
      <p:pic>
        <p:nvPicPr>
          <p:cNvPr id="10242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861048"/>
            <a:ext cx="2544316" cy="2019298"/>
          </a:xfrm>
          <a:prstGeom prst="rect">
            <a:avLst/>
          </a:prstGeom>
          <a:noFill/>
        </p:spPr>
      </p:pic>
      <p:pic>
        <p:nvPicPr>
          <p:cNvPr id="10244" name="Picture 4" descr="https://upload.wikimedia.org/wikipedia/commons/thumb/5/59/Zagreb_Gornji_grad.jpg/300px-Zagreb_Gornji_gr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933056"/>
            <a:ext cx="3289548" cy="2467161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/>
          </a:bodyPr>
          <a:lstStyle/>
          <a:p>
            <a:r>
              <a:rPr lang="hr-HR" sz="3200" dirty="0">
                <a:latin typeface="Franklin Gothic Book" pitchFamily="34" charset="0"/>
              </a:rPr>
              <a:t>Sagradio ga je biskup Filip u 13. stoljeću za obranu Kaptola i biskupnih posjeda.</a:t>
            </a:r>
          </a:p>
          <a:p>
            <a:r>
              <a:rPr lang="hr-HR" sz="3200" dirty="0">
                <a:latin typeface="Franklin Gothic Book" pitchFamily="34" charset="0"/>
              </a:rPr>
              <a:t>Medvedgradski gospodari i Kaptol često su pljačaki okolna sela koja nisu bila njihova.</a:t>
            </a:r>
          </a:p>
          <a:p>
            <a:r>
              <a:rPr lang="hr-HR" sz="3200" dirty="0">
                <a:latin typeface="Franklin Gothic Book" pitchFamily="34" charset="0"/>
              </a:rPr>
              <a:t>Bio je strah i užas za sve </a:t>
            </a:r>
            <a:r>
              <a:rPr lang="hr-HR" sz="3200" dirty="0" smtClean="0">
                <a:latin typeface="Franklin Gothic Book" pitchFamily="34" charset="0"/>
              </a:rPr>
              <a:t>susjede,a posebno za </a:t>
            </a:r>
            <a:r>
              <a:rPr lang="hr-HR" sz="3200" dirty="0">
                <a:latin typeface="Franklin Gothic Book" pitchFamily="34" charset="0"/>
              </a:rPr>
              <a:t>Gradec.</a:t>
            </a:r>
          </a:p>
          <a:p>
            <a:r>
              <a:rPr lang="hr-HR" sz="3200" dirty="0">
                <a:latin typeface="Franklin Gothic Book" pitchFamily="34" charset="0"/>
              </a:rPr>
              <a:t>Postoje mnoge legende kao naprimjer “Crna kraljica”.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/>
              <a:t/>
            </a:r>
            <a:br>
              <a:rPr lang="hr-HR" dirty="0"/>
            </a:br>
            <a:r>
              <a:rPr lang="hr-HR" sz="5300" dirty="0">
                <a:solidFill>
                  <a:schemeClr val="tx1"/>
                </a:solidFill>
                <a:latin typeface="Cambria" pitchFamily="18" charset="0"/>
              </a:rPr>
              <a:t>Medvedgrad: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pic>
        <p:nvPicPr>
          <p:cNvPr id="9218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869160"/>
            <a:ext cx="2376264" cy="1780038"/>
          </a:xfrm>
          <a:prstGeom prst="rect">
            <a:avLst/>
          </a:prstGeom>
          <a:noFill/>
        </p:spPr>
      </p:pic>
      <p:pic>
        <p:nvPicPr>
          <p:cNvPr id="9220" name="Picture 4" descr="Image result for medvedgr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4869160"/>
            <a:ext cx="3096344" cy="1548172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hr-HR" sz="2800" dirty="0">
                <a:latin typeface="Franklin Gothic Book" pitchFamily="34" charset="0"/>
              </a:rPr>
              <a:t>Mađarski kralj Bela IV. sklonio se ispred Tatara u Gradec.</a:t>
            </a:r>
          </a:p>
          <a:p>
            <a:r>
              <a:rPr lang="hr-HR" sz="2800" dirty="0">
                <a:latin typeface="Franklin Gothic Book" pitchFamily="34" charset="0"/>
              </a:rPr>
              <a:t>Tatari su ga slijedili i napali Gradec.</a:t>
            </a:r>
          </a:p>
          <a:p>
            <a:r>
              <a:rPr lang="hr-HR" sz="2800" dirty="0">
                <a:latin typeface="Franklin Gothic Book" pitchFamily="34" charset="0"/>
              </a:rPr>
              <a:t>Stanovnici su pobjegli u šume Medvednice, a Bela IV. pobjegao je u </a:t>
            </a:r>
            <a:r>
              <a:rPr lang="hr-HR" sz="2800" dirty="0" smtClean="0">
                <a:latin typeface="Franklin Gothic Book" pitchFamily="34" charset="0"/>
              </a:rPr>
              <a:t>dalmatinske </a:t>
            </a:r>
            <a:r>
              <a:rPr lang="hr-HR" sz="2800" dirty="0">
                <a:latin typeface="Franklin Gothic Book" pitchFamily="34" charset="0"/>
              </a:rPr>
              <a:t>gradove.</a:t>
            </a:r>
          </a:p>
          <a:p>
            <a:r>
              <a:rPr lang="hr-HR" sz="2800" dirty="0">
                <a:latin typeface="Franklin Gothic Book" pitchFamily="34" charset="0"/>
              </a:rPr>
              <a:t>Kada su ga Tatari prestali progoniti </a:t>
            </a:r>
            <a:r>
              <a:rPr lang="hr-HR" sz="2800" dirty="0" smtClean="0">
                <a:latin typeface="Franklin Gothic Book" pitchFamily="34" charset="0"/>
              </a:rPr>
              <a:t>vratio </a:t>
            </a:r>
            <a:r>
              <a:rPr lang="hr-HR" sz="2800" dirty="0">
                <a:latin typeface="Franklin Gothic Book" pitchFamily="34" charset="0"/>
              </a:rPr>
              <a:t>se u Gradec da se zahvali stanovnicima.</a:t>
            </a:r>
          </a:p>
          <a:p>
            <a:r>
              <a:rPr lang="hr-HR" sz="2800" dirty="0">
                <a:latin typeface="Franklin Gothic Book" pitchFamily="34" charset="0"/>
              </a:rPr>
              <a:t>Kao nagradu dobili su Zlatnu Bulu.</a:t>
            </a:r>
          </a:p>
          <a:p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hr-HR" sz="4800" dirty="0">
                <a:solidFill>
                  <a:schemeClr val="tx1"/>
                </a:solidFill>
                <a:latin typeface="Cambria" pitchFamily="18" charset="0"/>
              </a:rPr>
              <a:t>Bela IV. i Zlatna Bula:</a:t>
            </a:r>
          </a:p>
        </p:txBody>
      </p:sp>
      <p:pic>
        <p:nvPicPr>
          <p:cNvPr id="7170" name="Picture 2" descr="Image result for bela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149080"/>
            <a:ext cx="1863305" cy="2506688"/>
          </a:xfrm>
          <a:prstGeom prst="rect">
            <a:avLst/>
          </a:prstGeom>
          <a:noFill/>
        </p:spPr>
      </p:pic>
      <p:pic>
        <p:nvPicPr>
          <p:cNvPr id="7174" name="Picture 6" descr="Image result for bela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5013176"/>
            <a:ext cx="1800200" cy="1560867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2874</TotalTime>
  <Words>1123</Words>
  <Application>Microsoft Office PowerPoint</Application>
  <PresentationFormat>Prikaz na zaslonu (4:3)</PresentationFormat>
  <Paragraphs>138</Paragraphs>
  <Slides>35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35</vt:i4>
      </vt:variant>
    </vt:vector>
  </HeadingPairs>
  <TitlesOfParts>
    <vt:vector size="36" baseType="lpstr">
      <vt:lpstr>Concourse</vt:lpstr>
      <vt:lpstr>Projekt „Ja domovinu imam              u srcu je nosim.." </vt:lpstr>
      <vt:lpstr>PowerPointova prezentacija</vt:lpstr>
      <vt:lpstr>Povijest grada:</vt:lpstr>
      <vt:lpstr>PowerPointova prezentacija</vt:lpstr>
      <vt:lpstr>Kaptol:</vt:lpstr>
      <vt:lpstr>Gradec: </vt:lpstr>
      <vt:lpstr>Izgled Gradeca:</vt:lpstr>
      <vt:lpstr> Medvedgrad: </vt:lpstr>
      <vt:lpstr>Bela IV. i Zlatna Bula:</vt:lpstr>
      <vt:lpstr>Zlatna Bula:</vt:lpstr>
      <vt:lpstr>Povlastice:</vt:lpstr>
      <vt:lpstr>Obaveze:</vt:lpstr>
      <vt:lpstr>Potres i požar u Zagrebu:</vt:lpstr>
      <vt:lpstr>PowerPointova prezentacija</vt:lpstr>
      <vt:lpstr>Zagreb - Jedinstven grad </vt:lpstr>
      <vt:lpstr>PowerPointova prezentacija</vt:lpstr>
      <vt:lpstr>Stoljeće 19. i 20.</vt:lpstr>
      <vt:lpstr>PowerPointova prezentacija</vt:lpstr>
      <vt:lpstr>Parkovi, šetališta, zgrade... </vt:lpstr>
      <vt:lpstr>Zagreb je glavni grad RH</vt:lpstr>
      <vt:lpstr>Simboli grada Zagreba</vt:lpstr>
      <vt:lpstr>Zagrebačke slike:</vt:lpstr>
      <vt:lpstr>Poznati Zagrepčani:</vt:lpstr>
      <vt:lpstr>PowerPointova prezentacija</vt:lpstr>
      <vt:lpstr>PETRICA KEREMPUH</vt:lpstr>
      <vt:lpstr>PowerPointova prezentacija</vt:lpstr>
      <vt:lpstr>PowerPointova prezentacija</vt:lpstr>
      <vt:lpstr>GRIČKA VJEŠTICA</vt:lpstr>
      <vt:lpstr>PowerPointova prezentacija</vt:lpstr>
      <vt:lpstr>ZLATAREVO ZLATO</vt:lpstr>
      <vt:lpstr>LEGENDA O MANDUŠEVCU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Pavlic</dc:creator>
  <cp:lastModifiedBy>Microsoft</cp:lastModifiedBy>
  <cp:revision>79</cp:revision>
  <dcterms:created xsi:type="dcterms:W3CDTF">2019-04-26T08:46:44Z</dcterms:created>
  <dcterms:modified xsi:type="dcterms:W3CDTF">2019-05-17T11:01:30Z</dcterms:modified>
</cp:coreProperties>
</file>