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1" r:id="rId3"/>
    <p:sldId id="263" r:id="rId4"/>
    <p:sldId id="267" r:id="rId5"/>
    <p:sldId id="269" r:id="rId6"/>
    <p:sldId id="264" r:id="rId7"/>
    <p:sldId id="268" r:id="rId8"/>
    <p:sldId id="262" r:id="rId9"/>
    <p:sldId id="266" r:id="rId10"/>
    <p:sldId id="270" r:id="rId11"/>
    <p:sldId id="257" r:id="rId12"/>
    <p:sldId id="259" r:id="rId13"/>
    <p:sldId id="258" r:id="rId14"/>
    <p:sldId id="260" r:id="rId15"/>
    <p:sldId id="273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jiljana" userId="dafc859a-0645-436a-8399-06dd5acbec68" providerId="ADAL" clId="{7A1CA779-CF4D-4827-A717-1837B64137D8}"/>
    <pc:docChg chg="modSld">
      <pc:chgData name="Ljiljana" userId="dafc859a-0645-436a-8399-06dd5acbec68" providerId="ADAL" clId="{7A1CA779-CF4D-4827-A717-1837B64137D8}" dt="2023-01-23T09:29:59.329" v="49" actId="20577"/>
      <pc:docMkLst>
        <pc:docMk/>
      </pc:docMkLst>
      <pc:sldChg chg="modSp mod">
        <pc:chgData name="Ljiljana" userId="dafc859a-0645-436a-8399-06dd5acbec68" providerId="ADAL" clId="{7A1CA779-CF4D-4827-A717-1837B64137D8}" dt="2023-01-23T09:28:02.749" v="35" actId="20577"/>
        <pc:sldMkLst>
          <pc:docMk/>
          <pc:sldMk cId="3997089273" sldId="257"/>
        </pc:sldMkLst>
        <pc:spChg chg="mod">
          <ac:chgData name="Ljiljana" userId="dafc859a-0645-436a-8399-06dd5acbec68" providerId="ADAL" clId="{7A1CA779-CF4D-4827-A717-1837B64137D8}" dt="2023-01-23T09:28:02.749" v="35" actId="20577"/>
          <ac:spMkLst>
            <pc:docMk/>
            <pc:sldMk cId="3997089273" sldId="257"/>
            <ac:spMk id="3" creationId="{BE013DA4-D381-172D-9F2A-28F74FE5C281}"/>
          </ac:spMkLst>
        </pc:spChg>
      </pc:sldChg>
      <pc:sldChg chg="modSp mod">
        <pc:chgData name="Ljiljana" userId="dafc859a-0645-436a-8399-06dd5acbec68" providerId="ADAL" clId="{7A1CA779-CF4D-4827-A717-1837B64137D8}" dt="2023-01-23T09:27:47.255" v="31" actId="20577"/>
        <pc:sldMkLst>
          <pc:docMk/>
          <pc:sldMk cId="1107994583" sldId="258"/>
        </pc:sldMkLst>
        <pc:spChg chg="mod">
          <ac:chgData name="Ljiljana" userId="dafc859a-0645-436a-8399-06dd5acbec68" providerId="ADAL" clId="{7A1CA779-CF4D-4827-A717-1837B64137D8}" dt="2023-01-23T09:27:47.255" v="31" actId="20577"/>
          <ac:spMkLst>
            <pc:docMk/>
            <pc:sldMk cId="1107994583" sldId="258"/>
            <ac:spMk id="5" creationId="{D8E17A61-48C6-FEDB-6D41-B976A13434A1}"/>
          </ac:spMkLst>
        </pc:spChg>
      </pc:sldChg>
      <pc:sldChg chg="modSp mod">
        <pc:chgData name="Ljiljana" userId="dafc859a-0645-436a-8399-06dd5acbec68" providerId="ADAL" clId="{7A1CA779-CF4D-4827-A717-1837B64137D8}" dt="2023-01-23T09:29:59.329" v="49" actId="20577"/>
        <pc:sldMkLst>
          <pc:docMk/>
          <pc:sldMk cId="1866462068" sldId="261"/>
        </pc:sldMkLst>
        <pc:spChg chg="mod">
          <ac:chgData name="Ljiljana" userId="dafc859a-0645-436a-8399-06dd5acbec68" providerId="ADAL" clId="{7A1CA779-CF4D-4827-A717-1837B64137D8}" dt="2023-01-23T09:29:59.329" v="49" actId="20577"/>
          <ac:spMkLst>
            <pc:docMk/>
            <pc:sldMk cId="1866462068" sldId="261"/>
            <ac:spMk id="3" creationId="{92F15EA8-1A6C-2EC5-7378-70BBEB065DCB}"/>
          </ac:spMkLst>
        </pc:spChg>
      </pc:sldChg>
      <pc:sldChg chg="modSp mod">
        <pc:chgData name="Ljiljana" userId="dafc859a-0645-436a-8399-06dd5acbec68" providerId="ADAL" clId="{7A1CA779-CF4D-4827-A717-1837B64137D8}" dt="2023-01-23T09:27:31.309" v="27" actId="20577"/>
        <pc:sldMkLst>
          <pc:docMk/>
          <pc:sldMk cId="2559799081" sldId="262"/>
        </pc:sldMkLst>
        <pc:spChg chg="mod">
          <ac:chgData name="Ljiljana" userId="dafc859a-0645-436a-8399-06dd5acbec68" providerId="ADAL" clId="{7A1CA779-CF4D-4827-A717-1837B64137D8}" dt="2023-01-23T09:27:31.309" v="27" actId="20577"/>
          <ac:spMkLst>
            <pc:docMk/>
            <pc:sldMk cId="2559799081" sldId="262"/>
            <ac:spMk id="3" creationId="{6695BE44-DB68-0443-162A-BF93CD162907}"/>
          </ac:spMkLst>
        </pc:spChg>
      </pc:sldChg>
      <pc:sldChg chg="modSp mod">
        <pc:chgData name="Ljiljana" userId="dafc859a-0645-436a-8399-06dd5acbec68" providerId="ADAL" clId="{7A1CA779-CF4D-4827-A717-1837B64137D8}" dt="2023-01-23T09:27:02.281" v="23" actId="20577"/>
        <pc:sldMkLst>
          <pc:docMk/>
          <pc:sldMk cId="2102336419" sldId="263"/>
        </pc:sldMkLst>
        <pc:spChg chg="mod">
          <ac:chgData name="Ljiljana" userId="dafc859a-0645-436a-8399-06dd5acbec68" providerId="ADAL" clId="{7A1CA779-CF4D-4827-A717-1837B64137D8}" dt="2023-01-23T09:27:02.281" v="23" actId="20577"/>
          <ac:spMkLst>
            <pc:docMk/>
            <pc:sldMk cId="2102336419" sldId="263"/>
            <ac:spMk id="3" creationId="{7E1B9249-135F-4820-3373-6E9A8DD1FD1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71270C4-E5CC-19DF-3E4D-53F7B2CAA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F513CE7-6DBD-10F2-0DAA-AA1CEB91B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8627998-11B0-058C-5F34-B3419FC6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F04338F-0481-1AE0-DF1B-AD002DA6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8915FE2E-4ED6-EB71-4B71-083CDD1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5268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26A2142-9C8D-1BA9-30B5-C271608B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4F42E31C-FDEE-0747-CC29-C665234C0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AFA49E2-B0BA-7210-E0D0-F072D5D4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A23816B-C46A-FEFD-F295-6CD1857C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DB0C039-54D7-0E38-D1D0-501F29EE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9319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0C54F87B-9F2A-84B5-7922-7A3BBEE5D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167E72EC-83B2-D5BB-030F-DA8565547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4EFFA8A-7E68-0BAB-6A91-C796888E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AC6161A-8E71-5344-B9AB-C01FE04B3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EE08187-1512-46BF-D006-BCB74892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604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4685C3-DF07-027C-F16E-F221746C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7664DBE-E2E2-04CE-CD26-D181B349B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06B4E7C-07FC-B93D-F6E6-0D694E42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B5EC2E6-8F46-C17D-C5A0-A419C35F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B312128-DAFD-DDC0-E63D-DBD1DA08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674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CCCEA9B-B2B8-D0AF-D567-D4D16432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950C1B20-CCA5-99F3-A2FC-62B001F70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94FF2BB-14A7-DED2-A75E-EF9D2162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C1DFDE6-03E8-F08B-B00A-C2E87D21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0C9DFE0-33A4-D21E-202F-0C55C58F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30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3AAC89-4076-2DBC-FB7D-CC6FEDDE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5827B29-4C68-7169-6A4A-4C4652E55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02C9F744-460A-0228-4A28-8B18C9D3C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B0136194-F898-0417-2F8B-19DE8F73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2274AB1D-B5F8-AD69-155A-614B754D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2BD4B56-3CAA-8BF4-34A9-3E775EC0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7659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48AFB7-21B0-26CE-0B00-460ACAD1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2B236D4D-026D-68F2-26CD-2518297BA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6B2793D-588C-10FE-3B65-B0706EB95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68D978A0-B96E-90C9-2077-E098C28F4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FE31A4A6-C89E-4037-D83A-210D20FE6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D1318E1D-A4D1-D03F-1399-BBF970D7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C7953D5A-7262-5E44-BFD0-4B66B845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7A98D677-A6A7-2EB8-6FF6-0BAB150D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7493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D5BD83-A3ED-C9BB-7E29-E036F041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756999F6-8E0F-B808-BB14-024288C5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D9848AC-47D4-1411-AF8F-A6DA5384B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BB5B1800-E1F8-DEB3-7B80-E36F0424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658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96D23D84-3C4B-786A-C772-00C12710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8A69EDED-140B-464D-B697-9C1A8813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410A9FC7-1884-1783-707E-39E7E118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7923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779313-B325-6266-BCE9-7D3AB2D7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91EC240-87B0-A730-9B5B-41E838C43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2C73D0A-4397-EBAF-C9A1-E8CEB107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E4121B70-0DD7-43F7-63D2-A852B4BA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CF84227E-45F1-F8EA-6CD3-E0C02554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B6EA7A3-2C84-5931-0D6D-D6AAFC08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2987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F41C68-459A-1D58-4B50-4D43FB4D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6692E302-9300-5C1B-5532-0EAB2D32F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960D47A2-39E5-17DB-7035-B0FCECE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EFAB83-56D4-A522-1B11-6FB476F9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E4F5364-311C-042A-58E9-7B45E3F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5512916E-6180-4BD7-A041-8D9F3643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338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14FF057F-86DA-22D8-BAA9-E5053A25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3E59CA15-5A97-AD7B-2E7C-D15F97CA2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9E63459-1A16-816E-A90D-1DB80896C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3B13E-4BFE-4116-AFAB-25E835F71D82}" type="datetimeFigureOut">
              <a:rPr lang="hr-HR" smtClean="0"/>
              <a:pPr/>
              <a:t>11.10.2023.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9B82238-664C-6437-CD40-F24EF50AC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C14CECC-99BF-32AF-4EBB-2F50BB49D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3145B-7B07-4A94-95EE-74EEEB232F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789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traveller.org/europeana-stem-challeng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1390" y="-2672610"/>
            <a:ext cx="6869219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24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osoba, ljudi&#10;&#10;Opis je automatski generiran">
            <a:extLst>
              <a:ext uri="{FF2B5EF4-FFF2-40B4-BE49-F238E27FC236}">
                <a16:creationId xmlns:a16="http://schemas.microsoft.com/office/drawing/2014/main" xmlns="" id="{99D934D8-FDE9-B887-89A5-F2EDFE764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Slika 2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22602294-C9BD-FC0D-D3C5-D0AC6A73C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0" r="30634" b="-3"/>
          <a:stretch/>
        </p:blipFill>
        <p:spPr>
          <a:xfrm rot="5400000">
            <a:off x="307073" y="3162029"/>
            <a:ext cx="3388893" cy="40030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F2F2C9B-7D9F-FAE2-03F6-6B51F2B05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24" b="10924"/>
          <a:stretch/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66DE739-6356-3215-B832-78266DDF1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8" r="29171" b="-3"/>
          <a:stretch/>
        </p:blipFill>
        <p:spPr>
          <a:xfrm rot="5400000">
            <a:off x="8498839" y="-309879"/>
            <a:ext cx="3383280" cy="4003039"/>
          </a:xfrm>
          <a:prstGeom prst="rect">
            <a:avLst/>
          </a:prstGeom>
        </p:spPr>
      </p:pic>
      <p:pic>
        <p:nvPicPr>
          <p:cNvPr id="11" name="Slika 10" descr="Slika na kojoj se prikazuje tekst, osoba, stol, na zatvorenom&#10;&#10;Opis je automatski generiran">
            <a:extLst>
              <a:ext uri="{FF2B5EF4-FFF2-40B4-BE49-F238E27FC236}">
                <a16:creationId xmlns:a16="http://schemas.microsoft.com/office/drawing/2014/main" xmlns="" id="{166CDD51-6DA3-4BC9-582C-07DBD44F6D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15" r="2" b="24717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94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728136-53C4-7A60-992C-D7FD2A3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4"/>
            <a:ext cx="3608896" cy="994506"/>
          </a:xfrm>
        </p:spPr>
        <p:txBody>
          <a:bodyPr anchor="b">
            <a:normAutofit/>
          </a:bodyPr>
          <a:lstStyle/>
          <a:p>
            <a:r>
              <a:rPr lang="hr-HR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Tehnička kultura</a:t>
            </a:r>
          </a:p>
        </p:txBody>
      </p:sp>
      <p:pic>
        <p:nvPicPr>
          <p:cNvPr id="5" name="Slika 4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xmlns="" id="{7B1E784E-5A0C-0C37-9275-5553DAAA1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62" r="-1" b="2276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E013DA4-D381-172D-9F2A-28F74FE5C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0" y="1875100"/>
            <a:ext cx="3608896" cy="4276318"/>
          </a:xfrm>
        </p:spPr>
        <p:txBody>
          <a:bodyPr anchor="t">
            <a:normAutofit/>
          </a:bodyPr>
          <a:lstStyle/>
          <a:p>
            <a:pPr marL="0" indent="0" rtl="0" fontAlgn="base">
              <a:buNone/>
            </a:pPr>
            <a:r>
              <a:rPr lang="hr-HR" sz="2000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Razred</a:t>
            </a:r>
            <a:r>
              <a:rPr lang="hr-HR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5. c </a:t>
            </a:r>
          </a:p>
          <a:p>
            <a:pPr marL="0" indent="0" rtl="0" fontAlgn="base">
              <a:buNone/>
            </a:pPr>
            <a:r>
              <a:rPr lang="hr-HR" sz="2000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Aktivnost</a:t>
            </a:r>
            <a:r>
              <a:rPr lang="hr-HR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Izrada geometrijskog tijela od kartona </a:t>
            </a:r>
          </a:p>
          <a:p>
            <a:pPr marL="0" indent="0" rtl="0" fontAlgn="base">
              <a:buNone/>
            </a:pPr>
            <a:r>
              <a:rPr lang="hr-HR" sz="2000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Ishodi aktivnosti</a:t>
            </a:r>
            <a:r>
              <a:rPr lang="hr-HR" sz="2000" b="0" i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Učenici </a:t>
            </a:r>
            <a:r>
              <a:rPr lang="hr-HR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 prepoznavali pravilna geometrijska tijela, razlikovali likove od tijela, prepoznavali plohe pravilnih geometrijskih tijela, izrezivali plašt kocke, savijali plašt kocke, sastavljali plohe u tijelo i estetski uređivali izgled kocke. </a:t>
            </a:r>
          </a:p>
          <a:p>
            <a:pPr marL="0" indent="0" rtl="0" fontAlgn="base">
              <a:buNone/>
            </a:pPr>
            <a:r>
              <a:rPr lang="hr-HR" sz="2000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Učiteljica</a:t>
            </a:r>
            <a:r>
              <a:rPr lang="hr-HR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Svjetlana </a:t>
            </a:r>
            <a:r>
              <a:rPr lang="hr-HR" sz="2000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Urbanek</a:t>
            </a:r>
            <a:r>
              <a:rPr lang="hr-HR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hr-HR" sz="1900" dirty="0">
              <a:solidFill>
                <a:srgbClr val="FFFFFF"/>
              </a:solidFill>
            </a:endParaRPr>
          </a:p>
        </p:txBody>
      </p:sp>
      <p:pic>
        <p:nvPicPr>
          <p:cNvPr id="11" name="Slika 10" descr="Slika na kojoj se prikazuje tekst, radni stol, stol&#10;&#10;Opis je automatski generiran">
            <a:extLst>
              <a:ext uri="{FF2B5EF4-FFF2-40B4-BE49-F238E27FC236}">
                <a16:creationId xmlns:a16="http://schemas.microsoft.com/office/drawing/2014/main" xmlns="" id="{A1F3E353-05C1-13BA-55A4-894922C54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1" r="6751"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3030F8A4-537B-8A74-611D-751437772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66" r="3" b="35832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7" name="Slika 6" descr="Slika na kojoj se prikazuje osoba, žuto&#10;&#10;Opis je automatski generiran">
            <a:extLst>
              <a:ext uri="{FF2B5EF4-FFF2-40B4-BE49-F238E27FC236}">
                <a16:creationId xmlns:a16="http://schemas.microsoft.com/office/drawing/2014/main" xmlns="" id="{11CC8268-2418-5A03-7496-74DB94B9DA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9" r="-1" b="3157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82DAFADD-475B-33BA-FB49-322A69A63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09" r="3" b="32788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08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08CE49EB-6CAF-4479-B93F-85773D92A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tekst, radni stol&#10;&#10;Opis je automatski generiran">
            <a:extLst>
              <a:ext uri="{FF2B5EF4-FFF2-40B4-BE49-F238E27FC236}">
                <a16:creationId xmlns:a16="http://schemas.microsoft.com/office/drawing/2014/main" xmlns="" id="{32AA30FB-F7A1-E301-F307-1851727C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70" r="-6" b="9227"/>
          <a:stretch/>
        </p:blipFill>
        <p:spPr>
          <a:xfrm>
            <a:off x="283633" y="445558"/>
            <a:ext cx="2161630" cy="2464210"/>
          </a:xfrm>
          <a:prstGeom prst="rect">
            <a:avLst/>
          </a:prstGeom>
        </p:spPr>
      </p:pic>
      <p:pic>
        <p:nvPicPr>
          <p:cNvPr id="5" name="Slika 4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xmlns="" id="{FD9A256D-4032-FB6C-48B1-BD1D779BF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9973"/>
          <a:stretch/>
        </p:blipFill>
        <p:spPr>
          <a:xfrm>
            <a:off x="2637789" y="445555"/>
            <a:ext cx="2052924" cy="2464210"/>
          </a:xfrm>
          <a:prstGeom prst="rect">
            <a:avLst/>
          </a:prstGeom>
        </p:spPr>
      </p:pic>
      <p:pic>
        <p:nvPicPr>
          <p:cNvPr id="9" name="Slika 8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xmlns="" id="{926737F9-DFD9-C641-19F8-782F588AB7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63" r="-2" b="22542"/>
          <a:stretch/>
        </p:blipFill>
        <p:spPr>
          <a:xfrm>
            <a:off x="283633" y="3081491"/>
            <a:ext cx="4407080" cy="3343134"/>
          </a:xfrm>
          <a:prstGeom prst="rect">
            <a:avLst/>
          </a:prstGeom>
        </p:spPr>
      </p:pic>
      <p:pic>
        <p:nvPicPr>
          <p:cNvPr id="7" name="Slika 6" descr="Slika na kojoj se prikazuje osoba, žuto&#10;&#10;Opis je automatski generiran">
            <a:extLst>
              <a:ext uri="{FF2B5EF4-FFF2-40B4-BE49-F238E27FC236}">
                <a16:creationId xmlns:a16="http://schemas.microsoft.com/office/drawing/2014/main" xmlns="" id="{9749DC68-9F6F-DEE3-816E-BE49BAD5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7" b="32691"/>
          <a:stretch/>
        </p:blipFill>
        <p:spPr>
          <a:xfrm>
            <a:off x="4883239" y="445558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46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xmlns="" id="{4513F69C-3D6D-4E72-9289-5BC3584D6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A2D947AA-F8F0-D618-9B5F-BABDEE71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Informatika</a:t>
            </a:r>
          </a:p>
        </p:txBody>
      </p:sp>
      <p:pic>
        <p:nvPicPr>
          <p:cNvPr id="13" name="Slika 12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xmlns="" id="{977D961F-4E14-E620-272F-70723EB38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34" r="6076" b="-1"/>
          <a:stretch/>
        </p:blipFill>
        <p:spPr>
          <a:xfrm>
            <a:off x="0" y="-1"/>
            <a:ext cx="3997752" cy="4469148"/>
          </a:xfrm>
          <a:prstGeom prst="rect">
            <a:avLst/>
          </a:prstGeom>
        </p:spPr>
      </p:pic>
      <p:pic>
        <p:nvPicPr>
          <p:cNvPr id="15" name="Slika 14" descr="Slika na kojoj se prikazuje tekst, monitor, elektronički, na zatvorenom&#10;&#10;Opis je automatski generiran">
            <a:extLst>
              <a:ext uri="{FF2B5EF4-FFF2-40B4-BE49-F238E27FC236}">
                <a16:creationId xmlns:a16="http://schemas.microsoft.com/office/drawing/2014/main" xmlns="" id="{7C29540A-FAC1-49FA-2CE6-D49C174EA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1946"/>
          <a:stretch/>
        </p:blipFill>
        <p:spPr>
          <a:xfrm>
            <a:off x="4100260" y="0"/>
            <a:ext cx="3111047" cy="228785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2F5DDB3B-1663-92B2-252E-EEE021CEC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0" b="4820"/>
          <a:stretch/>
        </p:blipFill>
        <p:spPr>
          <a:xfrm>
            <a:off x="3997751" y="2287850"/>
            <a:ext cx="3213556" cy="2177177"/>
          </a:xfrm>
          <a:prstGeom prst="rect">
            <a:avLst/>
          </a:prstGeom>
        </p:spPr>
      </p:pic>
      <p:pic>
        <p:nvPicPr>
          <p:cNvPr id="11" name="Slika 10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xmlns="" id="{DB11712E-3A1D-7CC1-5CFE-6F86A1FC7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2026"/>
          <a:stretch/>
        </p:blipFill>
        <p:spPr>
          <a:xfrm>
            <a:off x="5777" y="4570148"/>
            <a:ext cx="3113629" cy="2287852"/>
          </a:xfrm>
          <a:prstGeom prst="rect">
            <a:avLst/>
          </a:prstGeom>
        </p:spPr>
      </p:pic>
      <p:pic>
        <p:nvPicPr>
          <p:cNvPr id="7" name="Slika 6" descr="Slika na kojoj se prikazuje osoba, na zatvorenom, prozor, dječak&#10;&#10;Opis je automatski generiran">
            <a:extLst>
              <a:ext uri="{FF2B5EF4-FFF2-40B4-BE49-F238E27FC236}">
                <a16:creationId xmlns:a16="http://schemas.microsoft.com/office/drawing/2014/main" xmlns="" id="{67A10D4F-35D9-52FE-882E-A02F80417C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4" r="3" b="22638"/>
          <a:stretch/>
        </p:blipFill>
        <p:spPr>
          <a:xfrm>
            <a:off x="3086355" y="4570148"/>
            <a:ext cx="4133433" cy="2287852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D8E17A61-48C6-FEDB-6D41-B976A134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1990846"/>
            <a:ext cx="3826578" cy="4186117"/>
          </a:xfrm>
        </p:spPr>
        <p:txBody>
          <a:bodyPr>
            <a:normAutofit lnSpcReduction="10000"/>
          </a:bodyPr>
          <a:lstStyle/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Razred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6.a, 6,b i 6.c </a:t>
            </a:r>
          </a:p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Aktivnost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Izrada geometrijskog tijela u programu Bojanje 3D i određivanje svojstva tvari </a:t>
            </a:r>
          </a:p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Ishodi aktivnosti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Učenici su izrađivali geometrijsko tijelo u programu Bojanje 3D, promijenili mu boju s obzirom na zadanu tvar od koje je građeno te određivali svojstva tvari – voda, metal, plastika, staklo (boja, miris, </a:t>
            </a:r>
            <a:r>
              <a:rPr lang="hr-HR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agregacijsko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stanje, zapaljivost, topljivost u vodi)</a:t>
            </a:r>
          </a:p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Učiteljica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Ana Dorić </a:t>
            </a:r>
          </a:p>
          <a:p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xmlns="" val="110799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76BFEE-E63A-42A3-87D5-FD65694B7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50683AB9-CB2E-3B76-9036-5788BA4B9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35" r="24535"/>
          <a:stretch/>
        </p:blipFill>
        <p:spPr>
          <a:xfrm rot="21600000">
            <a:off x="52225" y="-1"/>
            <a:ext cx="4654276" cy="6858000"/>
          </a:xfrm>
          <a:prstGeom prst="rect">
            <a:avLst/>
          </a:prstGeom>
        </p:spPr>
      </p:pic>
      <p:pic>
        <p:nvPicPr>
          <p:cNvPr id="21" name="Slika 20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940B18EE-7C26-E140-25A3-33B9C502C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44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23" name="Slika 22" descr="Slika na kojoj se prikazuje tekst, računalo, na zatvorenom, elektronički&#10;&#10;Opis je automatski generiran">
            <a:extLst>
              <a:ext uri="{FF2B5EF4-FFF2-40B4-BE49-F238E27FC236}">
                <a16:creationId xmlns:a16="http://schemas.microsoft.com/office/drawing/2014/main" xmlns="" id="{A25E2A2C-5587-CFE3-0B13-75A3F922F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7" r="6488" b="6"/>
          <a:stretch/>
        </p:blipFill>
        <p:spPr>
          <a:xfrm rot="10800000"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25" name="Slika 24" descr="Slika na kojoj se prikazuje tekst, osoba&#10;&#10;Opis je automatski generiran">
            <a:extLst>
              <a:ext uri="{FF2B5EF4-FFF2-40B4-BE49-F238E27FC236}">
                <a16:creationId xmlns:a16="http://schemas.microsoft.com/office/drawing/2014/main" xmlns="" id="{9A89DF1B-1026-A3E7-0E17-23ABF2257F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18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19" name="Slika 18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xmlns="" id="{1E20AC1E-9F36-EEC2-52F4-A0C8EF2B6B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" r="18655" b="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28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85504" y="-2655432"/>
            <a:ext cx="6820989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28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F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8628F1B-4BDA-B041-1E4F-C29B1FB2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 fontScale="90000"/>
          </a:bodyPr>
          <a:lstStyle/>
          <a:p>
            <a:r>
              <a:rPr lang="hr-HR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Integrirani tjedan “Tvari i tijela – fizikalna i kemijska svojstva i promjene te biološko djelovanje tvari”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, kraljica, vektorska grafika&#10;&#10;Opis je automatski generiran">
            <a:extLst>
              <a:ext uri="{FF2B5EF4-FFF2-40B4-BE49-F238E27FC236}">
                <a16:creationId xmlns:a16="http://schemas.microsoft.com/office/drawing/2014/main" xmlns="" id="{9C2A4541-5BB0-878E-59DC-EC94B6B90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41780" y="2660287"/>
            <a:ext cx="5829837" cy="36468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2F15EA8-1A6C-2EC5-7378-70BBEB065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041" y="516804"/>
            <a:ext cx="3936703" cy="5903045"/>
          </a:xfrm>
        </p:spPr>
        <p:txBody>
          <a:bodyPr anchor="ctr">
            <a:normAutofit lnSpcReduction="10000"/>
          </a:bodyPr>
          <a:lstStyle/>
          <a:p>
            <a:r>
              <a:rPr lang="hr-HR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oordinatorica projekta učiteljica Ljiljana </a:t>
            </a:r>
            <a:r>
              <a:rPr lang="hr-HR" sz="1600" dirty="0" err="1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Macanić</a:t>
            </a:r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koordinatorica Martina Božičević</a:t>
            </a:r>
            <a:endParaRPr lang="hr-HR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učiteljice aktiva STEM </a:t>
            </a:r>
            <a:r>
              <a:rPr lang="hr-HR" sz="1600" dirty="0" err="1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predmata</a:t>
            </a:r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(fizika, kemija, biologija, tehnička kultura i informatika)</a:t>
            </a:r>
            <a:endParaRPr lang="hr-HR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radionice, izvođenje pokusa, mjerenja, izrade zadanih tijela od raznih materijala, ispitivanje svojstava tvari i tijela, uočavanje i prepoznavanje promjena tvari te kako mogu biološki djelovati na organizme </a:t>
            </a:r>
            <a:endParaRPr lang="hr-HR" sz="16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učenici su ponovili, utvrdili i primjenjivali stečena saznanja o navedenoj temi, uočili povezanost nastavnih predmeta odnosno znanstvenih disciplina te ista primjenjivali na konkretne primjere te povezivali sa primjerima iz svakidašnjeg života</a:t>
            </a:r>
            <a:endParaRPr lang="hr-HR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Učenici su ostvarili osnovni, očekivani ishod projekta, a to je povezati teoretsko znanje s praktičnim radom te razvijali praktične vještine i sposobnosti i pri tome razvijali interes za sadržaje iz STEM predmeta.</a:t>
            </a:r>
            <a:endParaRPr lang="hr-HR" sz="16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600" dirty="0">
              <a:solidFill>
                <a:srgbClr val="FFFFFF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877230B-7EEC-C39F-84DB-59D1B7C2E9F3}"/>
              </a:ext>
            </a:extLst>
          </p:cNvPr>
          <p:cNvSpPr txBox="1"/>
          <p:nvPr/>
        </p:nvSpPr>
        <p:spPr>
          <a:xfrm>
            <a:off x="4353968" y="6107119"/>
            <a:ext cx="241764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 dirty="0">
                <a:solidFill>
                  <a:srgbClr val="FFFFFF"/>
                </a:solidFill>
                <a:hlinkClick r:id="rId3" tooltip="https://www.schooltraveller.org/europeana-stem-challenge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 fotografija</a:t>
            </a:r>
            <a:r>
              <a:rPr lang="hr-HR" sz="700" dirty="0">
                <a:solidFill>
                  <a:srgbClr val="FFFFFF"/>
                </a:solidFill>
              </a:rPr>
              <a:t> korisnika Nepoznat autor: licenca </a:t>
            </a:r>
            <a:r>
              <a:rPr lang="hr-HR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lang="hr-HR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46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65C382-5FF4-4487-2A1C-9D0BA5FB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266" y="186803"/>
            <a:ext cx="3150129" cy="838176"/>
          </a:xfrm>
        </p:spPr>
        <p:txBody>
          <a:bodyPr anchor="b">
            <a:normAutofit/>
          </a:bodyPr>
          <a:lstStyle/>
          <a:p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Kemija</a:t>
            </a:r>
          </a:p>
        </p:txBody>
      </p:sp>
      <p:grpSp>
        <p:nvGrpSpPr>
          <p:cNvPr id="22" name="Group 17">
            <a:extLst>
              <a:ext uri="{FF2B5EF4-FFF2-40B4-BE49-F238E27FC236}">
                <a16:creationId xmlns:a16="http://schemas.microsoft.com/office/drawing/2014/main" xmlns="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r-HR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r-HR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E1B9249-135F-4820-3373-6E9A8DD1F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12" y="1428211"/>
            <a:ext cx="4392311" cy="5021244"/>
          </a:xfrm>
        </p:spPr>
        <p:txBody>
          <a:bodyPr anchor="t">
            <a:noAutofit/>
          </a:bodyPr>
          <a:lstStyle/>
          <a:p>
            <a:pPr marL="0" indent="0" rtl="0" fontAlgn="base">
              <a:buNone/>
            </a:pPr>
            <a:r>
              <a:rPr lang="hr-HR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Razred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7.a, 7.b i 7.c</a:t>
            </a:r>
          </a:p>
          <a:p>
            <a:pPr marL="0" indent="0" rtl="0" fontAlgn="base">
              <a:buNone/>
            </a:pPr>
            <a:r>
              <a:rPr lang="hr-HR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Aktivnost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adionice </a:t>
            </a:r>
            <a:r>
              <a:rPr lang="hr-HR" sz="1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što su tijela</a:t>
            </a:r>
            <a:r>
              <a:rPr lang="hr-HR" sz="1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i tvari; </a:t>
            </a:r>
            <a:r>
              <a:rPr lang="hr-HR" sz="1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mjerenjima, promatranjem, računanjem, otapanjem te upotrebom indikatora učenici </a:t>
            </a:r>
            <a:r>
              <a:rPr lang="hr-HR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 </a:t>
            </a:r>
            <a:r>
              <a:rPr lang="hr-HR" sz="1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ispitivali i određivali fizikalna i kemijska svojstva tvari (</a:t>
            </a:r>
            <a:r>
              <a:rPr lang="hr-HR" sz="19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agregacijsko</a:t>
            </a:r>
            <a:r>
              <a:rPr lang="hr-HR" sz="1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stanje, boju, miris, tvrdoću, masu, volumen, gustoću, topljivost u vodi, magnetičnost, zapaljivost, kiselost, lužnatost…)</a:t>
            </a:r>
            <a:endParaRPr lang="hr-HR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Ishodi aktivnosti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900" b="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1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okuse su skicirali (kemijski crtež), opisali te odgovarali na pitanja u radnom listiću; ponovili gradivo zadane teme te su učenici uočili da iste sadržaje mogu obraditi kroz gotovo sve prirodne predmete te tako koncept TIJELA I TVARI sagledali iz šireg aspekta.</a:t>
            </a:r>
            <a:endParaRPr lang="hr-HR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Učiteljica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 Ljiljana </a:t>
            </a:r>
            <a:r>
              <a:rPr lang="hr-HR" sz="19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Macanić</a:t>
            </a:r>
            <a:r>
              <a:rPr lang="hr-HR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r-HR" sz="1900" dirty="0"/>
          </a:p>
        </p:txBody>
      </p:sp>
      <p:pic>
        <p:nvPicPr>
          <p:cNvPr id="9" name="Slika 8" descr="Slika na kojoj se prikazuje na zatvorenom, plastika&#10;&#10;Opis je automatski generiran">
            <a:extLst>
              <a:ext uri="{FF2B5EF4-FFF2-40B4-BE49-F238E27FC236}">
                <a16:creationId xmlns:a16="http://schemas.microsoft.com/office/drawing/2014/main" xmlns="" id="{BF6B62B1-AC1A-5034-4BC9-D822FD58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4" r="22564" b="2"/>
          <a:stretch/>
        </p:blipFill>
        <p:spPr>
          <a:xfrm rot="5400000">
            <a:off x="4783936" y="-182880"/>
            <a:ext cx="3383280" cy="37490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7BE1C72-FA24-366C-9ABC-AB8A01D95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6" r="19695"/>
          <a:stretch/>
        </p:blipFill>
        <p:spPr>
          <a:xfrm rot="5400000">
            <a:off x="8563335" y="-73949"/>
            <a:ext cx="3383272" cy="3531159"/>
          </a:xfrm>
          <a:prstGeom prst="rect">
            <a:avLst/>
          </a:pr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75F8E0E-C560-4A3D-5BAC-7DD92B2AFE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2" r="29516" b="2"/>
          <a:stretch/>
        </p:blipFill>
        <p:spPr>
          <a:xfrm rot="5400000">
            <a:off x="4783936" y="3291841"/>
            <a:ext cx="3383279" cy="37490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0B7D76C-369A-D885-7893-503CC9FB29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5" t="910" r="23646"/>
          <a:stretch/>
        </p:blipFill>
        <p:spPr>
          <a:xfrm rot="5400000">
            <a:off x="8649060" y="3315054"/>
            <a:ext cx="3383271" cy="37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336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na zatvorenom, zatrpano&#10;&#10;Opis je automatski generiran">
            <a:extLst>
              <a:ext uri="{FF2B5EF4-FFF2-40B4-BE49-F238E27FC236}">
                <a16:creationId xmlns:a16="http://schemas.microsoft.com/office/drawing/2014/main" xmlns="" id="{43837DBB-073E-0A99-9F1D-8A692B87D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3180" y="492566"/>
            <a:ext cx="3264001" cy="2448000"/>
          </a:xfrm>
          <a:prstGeom prst="rect">
            <a:avLst/>
          </a:prstGeom>
        </p:spPr>
      </p:pic>
      <p:sp>
        <p:nvSpPr>
          <p:cNvPr id="28" name="Rectangle 19">
            <a:extLst>
              <a:ext uri="{FF2B5EF4-FFF2-40B4-BE49-F238E27FC236}">
                <a16:creationId xmlns:a16="http://schemas.microsoft.com/office/drawing/2014/main" xmlns="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DE64C16-F2CA-EA47-7170-FB3EA0FDF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52928" y="492566"/>
            <a:ext cx="3264002" cy="2448000"/>
          </a:xfrm>
          <a:prstGeom prst="rect">
            <a:avLst/>
          </a:prstGeom>
        </p:spPr>
      </p:pic>
      <p:sp>
        <p:nvSpPr>
          <p:cNvPr id="29" name="Rectangle 21">
            <a:extLst>
              <a:ext uri="{FF2B5EF4-FFF2-40B4-BE49-F238E27FC236}">
                <a16:creationId xmlns:a16="http://schemas.microsoft.com/office/drawing/2014/main" xmlns="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0789BDF-8DCA-3048-2B70-B5D5118CF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603180" y="3917434"/>
            <a:ext cx="3264000" cy="2448000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406A7D1C-098D-FDD6-1289-7E83E860A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10639" y="1473419"/>
            <a:ext cx="5214881" cy="391116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tekst, na zatvorenom, otvoren, prljavo&#10;&#10;Opis je automatski generiran">
            <a:extLst>
              <a:ext uri="{FF2B5EF4-FFF2-40B4-BE49-F238E27FC236}">
                <a16:creationId xmlns:a16="http://schemas.microsoft.com/office/drawing/2014/main" xmlns="" id="{8ACD0E1E-0405-09C6-D279-32DCD7857E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52928" y="3917434"/>
            <a:ext cx="326400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93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xmlns="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na zatvorenom, osoba&#10;&#10;Opis je automatski generiran">
            <a:extLst>
              <a:ext uri="{FF2B5EF4-FFF2-40B4-BE49-F238E27FC236}">
                <a16:creationId xmlns:a16="http://schemas.microsoft.com/office/drawing/2014/main" xmlns="" id="{CB06ED11-1E9E-5FCC-11B4-E7B68431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0" r="24794" b="-3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D7AE3FA-3BE7-74C8-BDDC-06BF562F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5" r="30259" b="-3"/>
          <a:stretch/>
        </p:blipFill>
        <p:spPr>
          <a:xfrm rot="5400000">
            <a:off x="307073" y="3162029"/>
            <a:ext cx="3388893" cy="400303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77E1E0E-A59D-5C47-2422-9B9EA79E3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04" b="555"/>
          <a:stretch/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1A79788C-711D-65AF-F538-FA3C33963F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1" r="26768" b="-3"/>
          <a:stretch/>
        </p:blipFill>
        <p:spPr>
          <a:xfrm rot="5400000">
            <a:off x="8498839" y="-309879"/>
            <a:ext cx="3383280" cy="4003039"/>
          </a:xfrm>
          <a:prstGeom prst="rect">
            <a:avLst/>
          </a:prstGeom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ECEE3190-AC8B-7D1F-EDF3-FBCC6703A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33" b="2"/>
          <a:stretch/>
        </p:blipFill>
        <p:spPr>
          <a:xfrm rot="5400000">
            <a:off x="8501536" y="3167531"/>
            <a:ext cx="3388893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63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D4469056-D581-421C-80DD-CCE96ECB3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C29C53B-F72C-DE94-0500-4AD2CA9E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75383" cy="1968373"/>
          </a:xfrm>
        </p:spPr>
        <p:txBody>
          <a:bodyPr anchor="ctr">
            <a:normAutofit/>
          </a:bodyPr>
          <a:lstStyle/>
          <a:p>
            <a:r>
              <a:rPr lang="hr-HR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Biologija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xmlns="" id="{276A54DD-7E68-43B8-A73D-2B9A1AE316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97ECBED-5EE7-3A29-19D9-A56AEB68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5" y="190499"/>
            <a:ext cx="7618343" cy="4219575"/>
          </a:xfrm>
        </p:spPr>
        <p:txBody>
          <a:bodyPr anchor="ctr">
            <a:normAutofit fontScale="85000" lnSpcReduction="20000"/>
          </a:bodyPr>
          <a:lstStyle/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Razred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8.a, 8.b</a:t>
            </a:r>
          </a:p>
          <a:p>
            <a:pPr marL="0" indent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Aktivnost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Istraživanje biološkog djelovanja tvari iz svakodnevnog života (gluten, laktoza, šećer iz hrane) na zdravlje probavnog sustava. Istraživanje biološkog djelovanja droga, alkohola i cigareta na sve organske sustave u tijelu čovjeka.</a:t>
            </a:r>
          </a:p>
          <a:p>
            <a:pPr marL="0" lvl="0" indent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Ishodi aktivnosti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Zadatak učenika bio je istražiti o biološkom djelovanju tvari iz svakodnevnog života na organizam čovjeka. Istraživalo se djelovanje glutena i laktoze na probavni sustav osobe koja je </a:t>
            </a:r>
            <a:r>
              <a:rPr lang="hr-H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intolerantna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 osobe koja podnosi gluten i laktozu. Učenici su zaključivali o mehanizmu djelovanja rješavajući radni listić, istraživali simptome, radili popise hrane koju osobe smiju ili ne smiju konzumirati te osmišljavali vlastite recepte za osobe </a:t>
            </a:r>
            <a:r>
              <a:rPr lang="hr-HR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intolerantne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gluten i laktozu. </a:t>
            </a:r>
          </a:p>
          <a:p>
            <a:pPr marL="0" lvl="0" indent="0">
              <a:buNone/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Učenici su istraživali kvalitetu današnje hrane koja im se nudi, količinu šećera u pojedinoj hrani te se na taj način osvijestili o negativnom djelovanju iste na organizam – razvoj šećerne bolesti, tipovi, simptomi i liječenje.</a:t>
            </a:r>
          </a:p>
          <a:p>
            <a:pPr marL="0" lvl="0" indent="0" fontAlgn="base">
              <a:buNone/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Istraživalo se i djelovanje droga, alkohola i cigareta na sve organske sustave u tijelu čovjeka – na temelju pokusa (videozapisa), radnog listića i interneta. Proučavan je i mehanizam nastanka tumorskih stanica (utjecaj konzumacije cigareta). Na kraju je provedena rasprava o ovisnosti i načinima liječenja iste.</a:t>
            </a:r>
            <a:endParaRPr lang="hr-HR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Učiteljica</a:t>
            </a:r>
            <a:r>
              <a:rPr lang="hr-HR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Martina Božičević</a:t>
            </a:r>
          </a:p>
          <a:p>
            <a:endParaRPr lang="hr-HR" sz="700" dirty="0"/>
          </a:p>
        </p:txBody>
      </p:sp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D29663C7-A2D9-14EF-DC60-76A26243F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532" y="1921416"/>
            <a:ext cx="3359999" cy="4765957"/>
          </a:xfrm>
          <a:prstGeom prst="rect">
            <a:avLst/>
          </a:prstGeom>
        </p:spPr>
      </p:pic>
      <p:pic>
        <p:nvPicPr>
          <p:cNvPr id="7" name="Slika 6" descr="Slika na kojoj se prikazuje osoba, na zatvorenom, sjedenje, grupa&#10;&#10;Opis je automatski generiran">
            <a:extLst>
              <a:ext uri="{FF2B5EF4-FFF2-40B4-BE49-F238E27FC236}">
                <a16:creationId xmlns:a16="http://schemas.microsoft.com/office/drawing/2014/main" xmlns="" id="{FE2DEE68-53F1-7FD5-78FF-63CDAE859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8296" y="4212298"/>
            <a:ext cx="3360000" cy="2520000"/>
          </a:xfrm>
          <a:prstGeom prst="rect">
            <a:avLst/>
          </a:prstGeom>
        </p:spPr>
      </p:pic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67EB675F-86D8-3E98-7CF4-24061F6E9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1102" y="421229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30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gomila&#10;&#10;Opis je automatski generiran">
            <a:extLst>
              <a:ext uri="{FF2B5EF4-FFF2-40B4-BE49-F238E27FC236}">
                <a16:creationId xmlns:a16="http://schemas.microsoft.com/office/drawing/2014/main" xmlns="" id="{54E94EAE-2B10-EBE1-BD70-038CDCB05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76" y="416141"/>
            <a:ext cx="3840000" cy="2880000"/>
          </a:xfrm>
          <a:prstGeom prst="rect">
            <a:avLst/>
          </a:prstGeom>
        </p:spPr>
      </p:pic>
      <p:pic>
        <p:nvPicPr>
          <p:cNvPr id="5" name="Slika 4" descr="Slika na kojoj se prikazuje osoba, na zatvorenom, stajanje&#10;&#10;Opis je automatski generiran">
            <a:extLst>
              <a:ext uri="{FF2B5EF4-FFF2-40B4-BE49-F238E27FC236}">
                <a16:creationId xmlns:a16="http://schemas.microsoft.com/office/drawing/2014/main" xmlns="" id="{A06D81DB-F097-0325-0269-CA8BBFE2D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239" y="416141"/>
            <a:ext cx="3840001" cy="2880000"/>
          </a:xfrm>
          <a:prstGeom prst="rect">
            <a:avLst/>
          </a:prstGeom>
        </p:spPr>
      </p:pic>
      <p:pic>
        <p:nvPicPr>
          <p:cNvPr id="7" name="Slika 6" descr="Slika na kojoj se prikazuje osoba, na zatvorenom, djevojčica, grupa&#10;&#10;Opis je automatski generiran">
            <a:extLst>
              <a:ext uri="{FF2B5EF4-FFF2-40B4-BE49-F238E27FC236}">
                <a16:creationId xmlns:a16="http://schemas.microsoft.com/office/drawing/2014/main" xmlns="" id="{928EF0BE-D93B-8E04-2ECD-CBF62713A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57" y="3428997"/>
            <a:ext cx="3840000" cy="2880000"/>
          </a:xfrm>
          <a:prstGeom prst="rect">
            <a:avLst/>
          </a:prstGeom>
        </p:spPr>
      </p:pic>
      <p:pic>
        <p:nvPicPr>
          <p:cNvPr id="9" name="Slika 8" descr="Slika na kojoj se prikazuje tekst, na zatvorenom, pod, strop&#10;&#10;Opis je automatski generiran">
            <a:extLst>
              <a:ext uri="{FF2B5EF4-FFF2-40B4-BE49-F238E27FC236}">
                <a16:creationId xmlns:a16="http://schemas.microsoft.com/office/drawing/2014/main" xmlns="" id="{D3D0BE07-4D0D-C4AB-3BDA-6B36A38BD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239" y="3428997"/>
            <a:ext cx="3840001" cy="2880000"/>
          </a:xfrm>
          <a:prstGeom prst="rect">
            <a:avLst/>
          </a:pr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0EDA409-7824-3B1E-2AAD-0AE6BBE5D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5303" y="416141"/>
            <a:ext cx="4075722" cy="60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443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16579D1-2FF5-4058-81C7-8609538A78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A17D58-8198-4DB6-9848-80439331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800" y="662399"/>
            <a:ext cx="4460543" cy="1494000"/>
          </a:xfrm>
        </p:spPr>
        <p:txBody>
          <a:bodyPr anchor="t"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F74DBF-D540-4F51-8E27-FF0769803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DCDFEB6E-4C8D-46D1-958A-65183B99B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79793A7F-F13A-4A13-868E-745A5DEB6D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695BE44-DB68-0443-162A-BF93CD16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23975"/>
            <a:ext cx="4622133" cy="5124450"/>
          </a:xfrm>
        </p:spPr>
        <p:txBody>
          <a:bodyPr>
            <a:normAutofit fontScale="92500" lnSpcReduction="20000"/>
          </a:bodyPr>
          <a:lstStyle/>
          <a:p>
            <a:pPr marL="0" indent="0" rtl="0" fontAlgn="base">
              <a:buNone/>
            </a:pPr>
            <a:r>
              <a:rPr lang="hr-HR" sz="2200" b="1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Razred</a:t>
            </a:r>
            <a:r>
              <a:rPr lang="hr-HR" sz="2200" b="0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7.a, 7.b i 7.c</a:t>
            </a:r>
          </a:p>
          <a:p>
            <a:pPr marL="0" indent="0" rtl="0" fontAlgn="base">
              <a:buNone/>
            </a:pPr>
            <a:r>
              <a:rPr lang="hr-HR" sz="2200" b="1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Aktivnost</a:t>
            </a:r>
            <a:r>
              <a:rPr lang="hr-HR" sz="2200" b="0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200" b="0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adionice vjetrenjače, zmija od sapunice, zvuk, lava lampe, spajalice (pribadače) u vodi te slikanje na mlijeku</a:t>
            </a:r>
            <a:endParaRPr lang="hr-HR" sz="2200" b="0" i="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2200" b="1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Ishodi aktivnosti</a:t>
            </a:r>
            <a:r>
              <a:rPr lang="hr-HR" sz="2200" b="0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Učenici su 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istraživali gustoću, volumen, napetost tekućine, </a:t>
            </a:r>
            <a:r>
              <a:rPr lang="hr-HR" sz="220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čestičnost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te energiju kao svojstvo tijela da obavlja rad</a:t>
            </a:r>
            <a:endParaRPr lang="hr-HR" sz="2200" b="0" i="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Opisuje primjene mjerenja gustoće, Povezuje rad s energijom tijela i analizira pretvorbe energije; Razlikuje svojstva tijela; Opisuje model </a:t>
            </a:r>
            <a:r>
              <a:rPr lang="hr-HR" sz="220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čestične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građe tvari; Istražuje pojavu izvodeći učenički pokus. </a:t>
            </a:r>
            <a:endParaRPr lang="hr-HR" sz="2200" b="0" i="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2200" b="1" i="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Učiteljice: Nevija Brstilo i Vesna </a:t>
            </a:r>
            <a:r>
              <a:rPr lang="hr-HR" sz="2200" b="1" i="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Šimon</a:t>
            </a:r>
            <a:endParaRPr lang="hr-HR" sz="2200" b="1" i="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 fontAlgn="base">
              <a:buNone/>
            </a:pP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Radionice su vodili učenice i učenici osmih razreda: Lucija </a:t>
            </a:r>
            <a:r>
              <a:rPr lang="hr-HR" sz="220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Cigler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Petra Erceg, Tomislav Kostelac, </a:t>
            </a:r>
            <a:r>
              <a:rPr lang="hr-HR" sz="220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Ivna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Maričić, Petar Zavada u suradnji s </a:t>
            </a:r>
            <a:r>
              <a:rPr lang="hr-HR" sz="2200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gimnazijalacima</a:t>
            </a:r>
            <a:r>
              <a:rPr lang="hr-HR" sz="22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I. gimnazije U Osijeku, mentorice, profesorice Snježane Novaković. </a:t>
            </a:r>
            <a:endParaRPr lang="hr-HR" sz="2200" b="0" i="0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4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Slika 4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xmlns="" id="{F7799D3B-DD3E-47A7-5EB1-7338C9C07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" r="15251" b="3"/>
          <a:stretch/>
        </p:blipFill>
        <p:spPr>
          <a:xfrm rot="5400000">
            <a:off x="5906595" y="191596"/>
            <a:ext cx="3429000" cy="3045807"/>
          </a:xfrm>
          <a:prstGeom prst="rect">
            <a:avLst/>
          </a:prstGeom>
        </p:spPr>
      </p:pic>
      <p:pic>
        <p:nvPicPr>
          <p:cNvPr id="11" name="Slika 10" descr="Slika na kojoj se prikazuje stol, osoba, sjedenje, na zatvorenom&#10;&#10;Opis je automatski generiran">
            <a:extLst>
              <a:ext uri="{FF2B5EF4-FFF2-40B4-BE49-F238E27FC236}">
                <a16:creationId xmlns:a16="http://schemas.microsoft.com/office/drawing/2014/main" xmlns="" id="{D3FB1321-9C70-BF18-0012-93C37FA5F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2" b="10073"/>
          <a:stretch/>
        </p:blipFill>
        <p:spPr>
          <a:xfrm>
            <a:off x="9143999" y="10"/>
            <a:ext cx="3048001" cy="3428990"/>
          </a:xfrm>
          <a:prstGeom prst="rect">
            <a:avLst/>
          </a:prstGeom>
        </p:spPr>
      </p:pic>
      <p:pic>
        <p:nvPicPr>
          <p:cNvPr id="7" name="Slika 6" descr="Slika na kojoj se prikazuje na zatvorenom, zeleno, plastika, staklo&#10;&#10;Opis je automatski generiran">
            <a:extLst>
              <a:ext uri="{FF2B5EF4-FFF2-40B4-BE49-F238E27FC236}">
                <a16:creationId xmlns:a16="http://schemas.microsoft.com/office/drawing/2014/main" xmlns="" id="{BA8B86E8-4A20-F4D5-B997-C328D0413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567" b="3"/>
          <a:stretch/>
        </p:blipFill>
        <p:spPr>
          <a:xfrm rot="5400000">
            <a:off x="5906597" y="3620596"/>
            <a:ext cx="3429000" cy="3045807"/>
          </a:xfrm>
          <a:prstGeom prst="rect">
            <a:avLst/>
          </a:prstGeom>
        </p:spPr>
      </p:pic>
      <p:pic>
        <p:nvPicPr>
          <p:cNvPr id="9" name="Slika 8" descr="Slika na kojoj se prikazuje stol, na zatvorenom, pod, drveni&#10;&#10;Opis je automatski generiran">
            <a:extLst>
              <a:ext uri="{FF2B5EF4-FFF2-40B4-BE49-F238E27FC236}">
                <a16:creationId xmlns:a16="http://schemas.microsoft.com/office/drawing/2014/main" xmlns="" id="{34E1703B-E95F-28C1-CA05-12DB2A2A9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3" r="3" b="9974"/>
          <a:stretch/>
        </p:blipFill>
        <p:spPr>
          <a:xfrm>
            <a:off x="9144000" y="3429000"/>
            <a:ext cx="30458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799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tekst, lutka&#10;&#10;Opis je automatski generiran">
            <a:extLst>
              <a:ext uri="{FF2B5EF4-FFF2-40B4-BE49-F238E27FC236}">
                <a16:creationId xmlns:a16="http://schemas.microsoft.com/office/drawing/2014/main" xmlns="" id="{DE58E386-69C8-76B2-FC45-7AA5D8FC4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16" r="2" b="7746"/>
          <a:stretch/>
        </p:blipFill>
        <p:spPr>
          <a:xfrm rot="5400000">
            <a:off x="-1164375" y="1531559"/>
            <a:ext cx="6517096" cy="3794884"/>
          </a:xfrm>
          <a:prstGeom prst="rect">
            <a:avLst/>
          </a:prstGeom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88192C1F-477A-4DF0-F50A-1FFDF5BD5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1" r="29493" b="2"/>
          <a:stretch/>
        </p:blipFill>
        <p:spPr>
          <a:xfrm rot="5400000">
            <a:off x="4509226" y="-159714"/>
            <a:ext cx="3176540" cy="3826711"/>
          </a:xfrm>
          <a:prstGeom prst="rect">
            <a:avLst/>
          </a:prstGeom>
        </p:spPr>
      </p:pic>
      <p:pic>
        <p:nvPicPr>
          <p:cNvPr id="11" name="Slika 10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E42767C3-9309-CD67-16A5-2673E12BB2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17" r="2" b="13721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97F29E3-1D2F-1CCD-4996-B9EF1E88D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2" r="27226" b="2"/>
          <a:stretch/>
        </p:blipFill>
        <p:spPr>
          <a:xfrm rot="5400000">
            <a:off x="4509839" y="3186535"/>
            <a:ext cx="3175314" cy="3826711"/>
          </a:xfrm>
          <a:prstGeom prst="rect">
            <a:avLst/>
          </a:prstGeom>
        </p:spPr>
      </p:pic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xmlns="" id="{EFE42ACA-DAD5-11AB-7CB3-A7BF1068C9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4" r="34961" b="2"/>
          <a:stretch/>
        </p:blipFill>
        <p:spPr>
          <a:xfrm rot="5400000">
            <a:off x="8516556" y="3183401"/>
            <a:ext cx="3181582" cy="3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1071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630</Words>
  <Application>Microsoft Office PowerPoint</Application>
  <PresentationFormat>Custom</PresentationFormat>
  <Paragraphs>37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Slide 1</vt:lpstr>
      <vt:lpstr>Integrirani tjedan “Tvari i tijela – fizikalna i kemijska svojstva i promjene te biološko djelovanje tvari”</vt:lpstr>
      <vt:lpstr>Kemija</vt:lpstr>
      <vt:lpstr>Slide 4</vt:lpstr>
      <vt:lpstr>Slide 5</vt:lpstr>
      <vt:lpstr>Biologija</vt:lpstr>
      <vt:lpstr>Slide 7</vt:lpstr>
      <vt:lpstr>Fizika</vt:lpstr>
      <vt:lpstr>Slide 9</vt:lpstr>
      <vt:lpstr>Slide 10</vt:lpstr>
      <vt:lpstr>Tehnička kultura</vt:lpstr>
      <vt:lpstr>Slide 12</vt:lpstr>
      <vt:lpstr>Informatika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9. do 13. siječnja 2023.  OŠ Ivane Brlić-Mažuranić Orahovica</dc:title>
  <dc:creator>Ana Dorić</dc:creator>
  <cp:lastModifiedBy>mbastic</cp:lastModifiedBy>
  <cp:revision>21</cp:revision>
  <dcterms:created xsi:type="dcterms:W3CDTF">2023-01-12T19:21:55Z</dcterms:created>
  <dcterms:modified xsi:type="dcterms:W3CDTF">2023-10-11T11:22:05Z</dcterms:modified>
</cp:coreProperties>
</file>