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D9CDA19-C0CD-44D9-8E90-8CD90EDF7150}" type="datetimeFigureOut">
              <a:rPr lang="sr-Latn-CS" smtClean="0"/>
              <a:pPr/>
              <a:t>10.5.2019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29ED9D6-4469-4440-B220-85D80AB807B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DA19-C0CD-44D9-8E90-8CD90EDF7150}" type="datetimeFigureOut">
              <a:rPr lang="sr-Latn-CS" smtClean="0"/>
              <a:pPr/>
              <a:t>10.5.2019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ED9D6-4469-4440-B220-85D80AB807B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DA19-C0CD-44D9-8E90-8CD90EDF7150}" type="datetimeFigureOut">
              <a:rPr lang="sr-Latn-CS" smtClean="0"/>
              <a:pPr/>
              <a:t>10.5.2019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ED9D6-4469-4440-B220-85D80AB807B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D9CDA19-C0CD-44D9-8E90-8CD90EDF7150}" type="datetimeFigureOut">
              <a:rPr lang="sr-Latn-CS" smtClean="0"/>
              <a:pPr/>
              <a:t>10.5.2019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29ED9D6-4469-4440-B220-85D80AB807B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D9CDA19-C0CD-44D9-8E90-8CD90EDF7150}" type="datetimeFigureOut">
              <a:rPr lang="sr-Latn-CS" smtClean="0"/>
              <a:pPr/>
              <a:t>10.5.2019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29ED9D6-4469-4440-B220-85D80AB807B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DA19-C0CD-44D9-8E90-8CD90EDF7150}" type="datetimeFigureOut">
              <a:rPr lang="sr-Latn-CS" smtClean="0"/>
              <a:pPr/>
              <a:t>10.5.2019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ED9D6-4469-4440-B220-85D80AB807B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DA19-C0CD-44D9-8E90-8CD90EDF7150}" type="datetimeFigureOut">
              <a:rPr lang="sr-Latn-CS" smtClean="0"/>
              <a:pPr/>
              <a:t>10.5.2019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ED9D6-4469-4440-B220-85D80AB807B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D9CDA19-C0CD-44D9-8E90-8CD90EDF7150}" type="datetimeFigureOut">
              <a:rPr lang="sr-Latn-CS" smtClean="0"/>
              <a:pPr/>
              <a:t>10.5.2019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29ED9D6-4469-4440-B220-85D80AB807B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DA19-C0CD-44D9-8E90-8CD90EDF7150}" type="datetimeFigureOut">
              <a:rPr lang="sr-Latn-CS" smtClean="0"/>
              <a:pPr/>
              <a:t>10.5.2019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ED9D6-4469-4440-B220-85D80AB807B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D9CDA19-C0CD-44D9-8E90-8CD90EDF7150}" type="datetimeFigureOut">
              <a:rPr lang="sr-Latn-CS" smtClean="0"/>
              <a:pPr/>
              <a:t>10.5.2019</a:t>
            </a:fld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29ED9D6-4469-4440-B220-85D80AB807B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D9CDA19-C0CD-44D9-8E90-8CD90EDF7150}" type="datetimeFigureOut">
              <a:rPr lang="sr-Latn-CS" smtClean="0"/>
              <a:pPr/>
              <a:t>10.5.2019</a:t>
            </a:fld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29ED9D6-4469-4440-B220-85D80AB807B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D9CDA19-C0CD-44D9-8E90-8CD90EDF7150}" type="datetimeFigureOut">
              <a:rPr lang="sr-Latn-CS" smtClean="0"/>
              <a:pPr/>
              <a:t>10.5.2019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29ED9D6-4469-4440-B220-85D80AB807B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44" y="3140968"/>
            <a:ext cx="6172200" cy="1894362"/>
          </a:xfrm>
        </p:spPr>
        <p:txBody>
          <a:bodyPr>
            <a:normAutofit/>
          </a:bodyPr>
          <a:lstStyle/>
          <a:p>
            <a:r>
              <a:rPr lang="hr-HR" sz="7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Moj zavičaj</a:t>
            </a:r>
            <a:endParaRPr lang="hr-HR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43702" y="5143512"/>
            <a:ext cx="2143140" cy="1285884"/>
          </a:xfrm>
        </p:spPr>
        <p:txBody>
          <a:bodyPr>
            <a:normAutofit fontScale="92500" lnSpcReduction="20000"/>
          </a:bodyPr>
          <a:lstStyle/>
          <a:p>
            <a:r>
              <a:rPr lang="hr-HR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Razred 7.3</a:t>
            </a:r>
          </a:p>
          <a:p>
            <a:r>
              <a:rPr lang="hr-H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Osnovna škola ivana gundulića </a:t>
            </a:r>
            <a:r>
              <a:rPr lang="hr-H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MOSTAR</a:t>
            </a:r>
            <a:endParaRPr lang="hr-HR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hr-HR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STADION  POD BIJELIM BRIJEGM </a:t>
            </a:r>
            <a:endParaRPr lang="hr-HR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hr-HR" dirty="0" smtClean="0"/>
              <a:t>Stadion pod Bijelim brijegom je višenamjenski stadion u hercegovačkom gradu Mostaru.</a:t>
            </a:r>
          </a:p>
          <a:p>
            <a:pPr algn="ctr"/>
            <a:r>
              <a:rPr lang="hr-HR" dirty="0" smtClean="0"/>
              <a:t>Izgrađen je 1971.godine.</a:t>
            </a:r>
            <a:endParaRPr lang="hr-HR" dirty="0"/>
          </a:p>
        </p:txBody>
      </p:sp>
      <p:pic>
        <p:nvPicPr>
          <p:cNvPr id="5" name="Picture 4" descr="m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3143248"/>
            <a:ext cx="5000660" cy="34290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cap="none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MEĐUGORJE</a:t>
            </a:r>
            <a:endParaRPr lang="hr-HR" b="1" cap="none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Međugorje je </a:t>
            </a:r>
            <a:r>
              <a:rPr lang="hr-HR" dirty="0" smtClean="0"/>
              <a:t>mjesto </a:t>
            </a:r>
            <a:r>
              <a:rPr lang="hr-HR" dirty="0" smtClean="0"/>
              <a:t>u sastavu općine Čitluk</a:t>
            </a:r>
            <a:r>
              <a:rPr lang="hr-HR" dirty="0" smtClean="0"/>
              <a:t>.</a:t>
            </a:r>
          </a:p>
          <a:p>
            <a:r>
              <a:rPr lang="hr-HR" dirty="0" smtClean="0"/>
              <a:t>Nakon ukazanja Djevice Marije, 1981. godine, postaje </a:t>
            </a:r>
            <a:r>
              <a:rPr lang="en-US" dirty="0"/>
              <a:t>je </a:t>
            </a:r>
            <a:r>
              <a:rPr lang="en-US" dirty="0" err="1" smtClean="0"/>
              <a:t>jedno</a:t>
            </a:r>
            <a:r>
              <a:rPr lang="en-US" dirty="0" smtClean="0"/>
              <a:t> od</a:t>
            </a:r>
            <a:r>
              <a:rPr lang="hr-BA" dirty="0" smtClean="0"/>
              <a:t> najpoznatijih hodočasničkih odredišta na svijetu.</a:t>
            </a:r>
            <a:endParaRPr lang="hr-HR" dirty="0" smtClean="0"/>
          </a:p>
        </p:txBody>
      </p:sp>
      <p:pic>
        <p:nvPicPr>
          <p:cNvPr id="4" name="Picture 3" descr="jh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3199114"/>
            <a:ext cx="4446303" cy="2958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cap="none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SLAP KRAVICE</a:t>
            </a:r>
            <a:endParaRPr lang="hr-HR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Slap </a:t>
            </a:r>
            <a:r>
              <a:rPr lang="hr-HR" dirty="0" smtClean="0"/>
              <a:t>Kravice je poznato turističko odredište, a </a:t>
            </a:r>
            <a:r>
              <a:rPr lang="hr-HR" dirty="0" smtClean="0"/>
              <a:t>nalazi se 10km dalje od </a:t>
            </a:r>
            <a:r>
              <a:rPr lang="hr-HR" dirty="0" smtClean="0"/>
              <a:t>Međugorja u </a:t>
            </a:r>
            <a:r>
              <a:rPr lang="hr-HR" dirty="0" smtClean="0"/>
              <a:t>mjestu Studenci kod </a:t>
            </a:r>
            <a:r>
              <a:rPr lang="hr-HR" dirty="0" smtClean="0"/>
              <a:t>Ljubuškog na </a:t>
            </a:r>
            <a:r>
              <a:rPr lang="hr-HR" dirty="0" smtClean="0"/>
              <a:t>rijeci Trebižat.</a:t>
            </a:r>
            <a:endParaRPr lang="hr-HR" dirty="0"/>
          </a:p>
        </p:txBody>
      </p:sp>
      <p:pic>
        <p:nvPicPr>
          <p:cNvPr id="4" name="Picture 3" descr="kkk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071810"/>
            <a:ext cx="6414380" cy="3081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BLAGAJ</a:t>
            </a:r>
            <a:endParaRPr lang="hr-HR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Blagaj je </a:t>
            </a:r>
            <a:r>
              <a:rPr lang="hr-HR" dirty="0" smtClean="0"/>
              <a:t>mjesto </a:t>
            </a:r>
            <a:r>
              <a:rPr lang="hr-HR" dirty="0" smtClean="0"/>
              <a:t>u sastavu </a:t>
            </a:r>
            <a:r>
              <a:rPr lang="hr-HR" dirty="0" smtClean="0"/>
              <a:t>općine Mostar.</a:t>
            </a:r>
          </a:p>
          <a:p>
            <a:r>
              <a:rPr lang="hr-BA" dirty="0" smtClean="0"/>
              <a:t>Najvažniji dio Blagaja za</a:t>
            </a:r>
            <a:r>
              <a:rPr lang="en-US" dirty="0" smtClean="0"/>
              <a:t> </a:t>
            </a:r>
            <a:r>
              <a:rPr lang="hr-BA" dirty="0" smtClean="0"/>
              <a:t>koji znaju turisti širom svijeta jeste Tekija na vrelu Bune koja predstavlja značajan spomenik kulture iz ranog turskog doba u BiH.</a:t>
            </a:r>
            <a:endParaRPr lang="hr-HR" dirty="0"/>
          </a:p>
        </p:txBody>
      </p:sp>
      <p:pic>
        <p:nvPicPr>
          <p:cNvPr id="4" name="Picture 3" descr="l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5" y="3717032"/>
            <a:ext cx="5054969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214282" y="-45719"/>
            <a:ext cx="8429684" cy="1117265"/>
          </a:xfrm>
        </p:spPr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hr-HR" u="sng" dirty="0" smtClean="0">
                <a:solidFill>
                  <a:srgbClr val="FF0000"/>
                </a:solidFill>
              </a:rPr>
              <a:t>OSTAJTE OVDJE</a:t>
            </a:r>
            <a:r>
              <a:rPr lang="hr-HR" dirty="0" smtClean="0"/>
              <a:t>!...</a:t>
            </a:r>
          </a:p>
          <a:p>
            <a:pPr algn="ctr">
              <a:buNone/>
            </a:pPr>
            <a:r>
              <a:rPr lang="hr-HR" dirty="0" smtClean="0"/>
              <a:t>SUNCE </a:t>
            </a:r>
            <a:r>
              <a:rPr lang="hr-HR" dirty="0" smtClean="0"/>
              <a:t>TUĐEG NEBA NEĆE </a:t>
            </a:r>
          </a:p>
          <a:p>
            <a:pPr algn="ctr">
              <a:buNone/>
            </a:pPr>
            <a:endParaRPr lang="hr-HR" dirty="0" smtClean="0"/>
          </a:p>
          <a:p>
            <a:pPr algn="ctr">
              <a:buNone/>
            </a:pPr>
            <a:r>
              <a:rPr lang="hr-HR" dirty="0" smtClean="0"/>
              <a:t>VAS GRIJAT KO ŠTO OVO GRIJE, GRKI SU </a:t>
            </a:r>
          </a:p>
          <a:p>
            <a:pPr algn="ctr">
              <a:buNone/>
            </a:pPr>
            <a:endParaRPr lang="hr-HR" dirty="0" smtClean="0"/>
          </a:p>
          <a:p>
            <a:pPr algn="ctr">
              <a:buNone/>
            </a:pPr>
            <a:r>
              <a:rPr lang="hr-HR" dirty="0" smtClean="0"/>
              <a:t> TAMO ZALOGAJI HLJEBA GDJE SVOGA </a:t>
            </a:r>
          </a:p>
          <a:p>
            <a:pPr algn="ctr">
              <a:buNone/>
            </a:pPr>
            <a:endParaRPr lang="hr-HR" dirty="0" smtClean="0"/>
          </a:p>
          <a:p>
            <a:pPr algn="ctr">
              <a:buNone/>
            </a:pPr>
            <a:r>
              <a:rPr lang="hr-HR" dirty="0" smtClean="0"/>
              <a:t>NEMA I GDJE BRATA NIJE</a:t>
            </a:r>
            <a:r>
              <a:rPr lang="hr-HR" dirty="0" smtClean="0"/>
              <a:t>.....</a:t>
            </a:r>
          </a:p>
          <a:p>
            <a:pPr algn="ctr">
              <a:buNone/>
            </a:pPr>
            <a:r>
              <a:rPr lang="hr-HR" dirty="0" smtClean="0"/>
              <a:t>                                                                                                           A. Šantić   </a:t>
            </a:r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5500726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r-HR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HVALA NA POZORNOSTI!</a:t>
            </a:r>
            <a:endParaRPr lang="hr-HR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403648" y="2276872"/>
            <a:ext cx="5429288" cy="242889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POZDRAVLJA VAS GRUPA </a:t>
            </a:r>
            <a:endParaRPr lang="hr-BA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>
              <a:buNone/>
            </a:pPr>
            <a:endParaRPr lang="hr-BA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hr-BA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                 </a:t>
            </a:r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ZRINJSKI!</a:t>
            </a:r>
            <a:endParaRPr lang="en-US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MOSTAR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7467600" cy="5207884"/>
          </a:xfrm>
        </p:spPr>
        <p:txBody>
          <a:bodyPr/>
          <a:lstStyle/>
          <a:p>
            <a:pPr algn="ctr">
              <a:buFont typeface="Wingdings" pitchFamily="2" charset="2"/>
              <a:buChar char="ü"/>
            </a:pPr>
            <a:r>
              <a:rPr lang="hr-HR" dirty="0" smtClean="0"/>
              <a:t>Smješten </a:t>
            </a:r>
            <a:r>
              <a:rPr lang="hr-HR" dirty="0" smtClean="0"/>
              <a:t>je na obalama rijeke Neretve.</a:t>
            </a:r>
          </a:p>
          <a:p>
            <a:pPr algn="ctr">
              <a:buFont typeface="Wingdings" pitchFamily="2" charset="2"/>
              <a:buChar char="ü"/>
            </a:pPr>
            <a:r>
              <a:rPr lang="hr-HR" dirty="0" smtClean="0"/>
              <a:t>Mostar je grad u Bosni i Hercegovini.</a:t>
            </a:r>
          </a:p>
          <a:p>
            <a:pPr algn="ctr">
              <a:buFont typeface="Wingdings" pitchFamily="2" charset="2"/>
              <a:buChar char="ü"/>
            </a:pPr>
            <a:r>
              <a:rPr lang="hr-HR" dirty="0" smtClean="0"/>
              <a:t>Najveći </a:t>
            </a:r>
            <a:r>
              <a:rPr lang="hr-HR" dirty="0" smtClean="0"/>
              <a:t>je grad u Hercegovini.</a:t>
            </a:r>
          </a:p>
        </p:txBody>
      </p:sp>
      <p:pic>
        <p:nvPicPr>
          <p:cNvPr id="4" name="Picture 3" descr="m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3212976"/>
            <a:ext cx="5876956" cy="2933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Stari most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numCol="1"/>
          <a:lstStyle/>
          <a:p>
            <a:pPr algn="just"/>
            <a:r>
              <a:rPr lang="hr-HR" dirty="0" smtClean="0"/>
              <a:t>Stari most </a:t>
            </a:r>
            <a:r>
              <a:rPr lang="hr-HR" dirty="0" smtClean="0"/>
              <a:t>je najpoznatiji most u Mostaru. </a:t>
            </a:r>
            <a:endParaRPr lang="hr-HR" dirty="0" smtClean="0"/>
          </a:p>
          <a:p>
            <a:pPr algn="just"/>
            <a:r>
              <a:rPr lang="hr-HR" dirty="0" smtClean="0"/>
              <a:t>Ovaj simbol grada je na </a:t>
            </a:r>
            <a:r>
              <a:rPr lang="hr-HR" dirty="0" smtClean="0"/>
              <a:t>popisu </a:t>
            </a:r>
            <a:r>
              <a:rPr lang="hr-HR" dirty="0" smtClean="0"/>
              <a:t>UNESCO-a</a:t>
            </a:r>
            <a:r>
              <a:rPr lang="hr-HR" dirty="0" smtClean="0"/>
              <a:t>.</a:t>
            </a:r>
          </a:p>
          <a:p>
            <a:pPr algn="just"/>
            <a:r>
              <a:rPr lang="hr-HR" dirty="0" smtClean="0"/>
              <a:t>Izgrađen je </a:t>
            </a:r>
            <a:r>
              <a:rPr lang="hr-HR" dirty="0" smtClean="0"/>
              <a:t>1566.god., a dao </a:t>
            </a:r>
            <a:r>
              <a:rPr lang="hr-HR" dirty="0" smtClean="0"/>
              <a:t>ga </a:t>
            </a:r>
            <a:r>
              <a:rPr lang="hr-HR" dirty="0" smtClean="0"/>
              <a:t>je izgraditi </a:t>
            </a:r>
            <a:r>
              <a:rPr lang="hr-HR" dirty="0" smtClean="0"/>
              <a:t>Sulejman </a:t>
            </a:r>
            <a:r>
              <a:rPr lang="hr-HR" dirty="0" smtClean="0"/>
              <a:t>Velinčanstveni.</a:t>
            </a:r>
            <a:endParaRPr lang="hr-HR" dirty="0"/>
          </a:p>
        </p:txBody>
      </p:sp>
      <p:pic>
        <p:nvPicPr>
          <p:cNvPr id="4" name="Picture 3" descr="mostar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716" y="3488229"/>
            <a:ext cx="5357850" cy="30378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Katedrala Marije Majke Crkve</a:t>
            </a:r>
            <a:endParaRPr lang="hr-HR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Font typeface="Wingdings" pitchFamily="2" charset="2"/>
              <a:buChar char="Ø"/>
            </a:pPr>
            <a:r>
              <a:rPr lang="hr-HR" dirty="0" smtClean="0"/>
              <a:t>Katedrala Marije </a:t>
            </a:r>
            <a:r>
              <a:rPr lang="hr-HR" dirty="0" smtClean="0"/>
              <a:t>Majke Crkve je </a:t>
            </a:r>
            <a:r>
              <a:rPr lang="hr-HR" dirty="0" smtClean="0"/>
              <a:t>stolna </a:t>
            </a:r>
            <a:r>
              <a:rPr lang="hr-HR" dirty="0" smtClean="0"/>
              <a:t>crkva mostarsko-duvanjskoga </a:t>
            </a:r>
            <a:r>
              <a:rPr lang="hr-HR" dirty="0" smtClean="0"/>
              <a:t>biskupa.</a:t>
            </a:r>
          </a:p>
          <a:p>
            <a:pPr algn="ctr">
              <a:buFont typeface="Wingdings" pitchFamily="2" charset="2"/>
              <a:buChar char="Ø"/>
            </a:pPr>
            <a:r>
              <a:rPr lang="hr-HR" dirty="0" smtClean="0"/>
              <a:t>Ona je jedna od </a:t>
            </a:r>
            <a:r>
              <a:rPr lang="hr-HR" dirty="0" smtClean="0"/>
              <a:t>četiri postojeće </a:t>
            </a:r>
            <a:r>
              <a:rPr lang="hr-HR" dirty="0" smtClean="0"/>
              <a:t>katoličke </a:t>
            </a:r>
            <a:r>
              <a:rPr lang="hr-HR" dirty="0" smtClean="0"/>
              <a:t>stolnice (katedrale) </a:t>
            </a:r>
            <a:r>
              <a:rPr lang="hr-HR" dirty="0" smtClean="0"/>
              <a:t>u BiH.</a:t>
            </a:r>
            <a:endParaRPr lang="hr-HR" dirty="0"/>
          </a:p>
        </p:txBody>
      </p:sp>
      <p:pic>
        <p:nvPicPr>
          <p:cNvPr id="4" name="Picture 3" descr="m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3714752"/>
            <a:ext cx="4286280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Park Zrinjevac</a:t>
            </a:r>
            <a:endParaRPr lang="hr-HR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hr-HR" dirty="0" smtClean="0"/>
              <a:t>Zrinjevac je gradski park u Mostaru.</a:t>
            </a:r>
          </a:p>
          <a:p>
            <a:pPr>
              <a:buFont typeface="Wingdings" pitchFamily="2" charset="2"/>
              <a:buChar char="q"/>
            </a:pPr>
            <a:r>
              <a:rPr lang="hr-HR" dirty="0" smtClean="0"/>
              <a:t>Dobio je  ime po Zrinskima.</a:t>
            </a:r>
          </a:p>
          <a:p>
            <a:pPr>
              <a:buFont typeface="Wingdings" pitchFamily="2" charset="2"/>
              <a:buChar char="q"/>
            </a:pPr>
            <a:r>
              <a:rPr lang="hr-HR" dirty="0" smtClean="0"/>
              <a:t>Nalazi se između Trga hrvatskih velikana</a:t>
            </a:r>
            <a:r>
              <a:rPr lang="hr-HR" dirty="0" smtClean="0"/>
              <a:t>, Španjolskoga </a:t>
            </a:r>
            <a:r>
              <a:rPr lang="hr-HR" dirty="0" smtClean="0"/>
              <a:t>trga,Ulice kralja Zvonimira,Ulice kralja Tvrtka i Ulice Nikole Šubića Zrinskog</a:t>
            </a:r>
          </a:p>
          <a:p>
            <a:pPr>
              <a:buFont typeface="Wingdings" pitchFamily="2" charset="2"/>
              <a:buChar char="q"/>
            </a:pPr>
            <a:endParaRPr lang="hr-HR" dirty="0"/>
          </a:p>
        </p:txBody>
      </p:sp>
      <p:pic>
        <p:nvPicPr>
          <p:cNvPr id="4" name="Picture 3" descr="m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3789040"/>
            <a:ext cx="4818094" cy="2710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Hrvatski do hercega stjepana kosača</a:t>
            </a:r>
            <a:endParaRPr lang="hr-H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hr-HR" dirty="0" smtClean="0"/>
              <a:t>Kulturna ustanova </a:t>
            </a:r>
            <a:r>
              <a:rPr lang="hr-HR" dirty="0" smtClean="0"/>
              <a:t>Hrvatski dom </a:t>
            </a:r>
            <a:r>
              <a:rPr lang="hr-HR" dirty="0" smtClean="0"/>
              <a:t>Hercega Stjepana Kosače </a:t>
            </a:r>
            <a:r>
              <a:rPr lang="hr-HR" dirty="0" smtClean="0"/>
              <a:t>u Mostaru je utemeljena kao javno poduzeće </a:t>
            </a:r>
            <a:r>
              <a:rPr lang="hr-HR" dirty="0" smtClean="0"/>
              <a:t>1994.godine.</a:t>
            </a:r>
            <a:endParaRPr lang="hr-HR" dirty="0"/>
          </a:p>
        </p:txBody>
      </p:sp>
      <p:pic>
        <p:nvPicPr>
          <p:cNvPr id="4" name="Picture 3" descr="m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786058"/>
            <a:ext cx="5657284" cy="3481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hr-H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HUm</a:t>
            </a:r>
            <a:endParaRPr lang="hr-H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dirty="0" smtClean="0"/>
              <a:t>Hum je brdo iznad Mostara.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Najviša kota je na 436 metara nadmorske visine.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Na vrhu Huma je Milenijski križ koji je mjesto hodošašća.</a:t>
            </a:r>
            <a:endParaRPr lang="hr-HR" dirty="0"/>
          </a:p>
        </p:txBody>
      </p:sp>
      <p:pic>
        <p:nvPicPr>
          <p:cNvPr id="4" name="Picture 3" descr="m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714752"/>
            <a:ext cx="3454744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m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3643314"/>
            <a:ext cx="3429024" cy="25684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GIMNAZIJA</a:t>
            </a:r>
            <a:endParaRPr lang="hr-HR" b="1" cap="none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hr-HR" dirty="0" smtClean="0"/>
              <a:t>Gimnazija Mostar</a:t>
            </a:r>
            <a:r>
              <a:rPr lang="hr-HR" dirty="0" smtClean="0"/>
              <a:t>, nekada </a:t>
            </a:r>
            <a:r>
              <a:rPr lang="hr-HR" dirty="0" smtClean="0"/>
              <a:t>poznata kao Gimnazija </a:t>
            </a:r>
            <a:r>
              <a:rPr lang="hr-HR" dirty="0" smtClean="0"/>
              <a:t>Alekse </a:t>
            </a:r>
            <a:r>
              <a:rPr lang="hr-HR" dirty="0" smtClean="0"/>
              <a:t>Šantića</a:t>
            </a:r>
            <a:r>
              <a:rPr lang="hr-HR" dirty="0" smtClean="0"/>
              <a:t>, odnosno popularnija kao Stara </a:t>
            </a:r>
            <a:r>
              <a:rPr lang="hr-HR" dirty="0" smtClean="0"/>
              <a:t>gimnazija</a:t>
            </a:r>
            <a:r>
              <a:rPr lang="hr-HR" dirty="0" smtClean="0"/>
              <a:t>, odlikuje se impozantnom građevinom, a nalazi se na Španjolskom trgu.</a:t>
            </a:r>
            <a:endParaRPr lang="hr-HR" dirty="0"/>
          </a:p>
        </p:txBody>
      </p:sp>
      <p:pic>
        <p:nvPicPr>
          <p:cNvPr id="4" name="Picture 3" descr="m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3214686"/>
            <a:ext cx="5143536" cy="34103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NERETVA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Neretva je rijeka u BiH i Hrvatskoj.</a:t>
            </a:r>
          </a:p>
          <a:p>
            <a:r>
              <a:rPr lang="hr-HR" dirty="0" smtClean="0"/>
              <a:t>Ova zelena ljepotica duga </a:t>
            </a:r>
            <a:r>
              <a:rPr lang="hr-HR" dirty="0" smtClean="0"/>
              <a:t>je 225km.</a:t>
            </a:r>
          </a:p>
          <a:p>
            <a:r>
              <a:rPr lang="hr-HR" dirty="0" smtClean="0"/>
              <a:t>Nadmorska visina izvora je </a:t>
            </a:r>
            <a:r>
              <a:rPr lang="hr-HR" dirty="0" smtClean="0"/>
              <a:t>na 1.095m</a:t>
            </a:r>
            <a:r>
              <a:rPr lang="hr-HR" dirty="0" smtClean="0"/>
              <a:t>.</a:t>
            </a:r>
          </a:p>
          <a:p>
            <a:r>
              <a:rPr lang="hr-HR" dirty="0" smtClean="0"/>
              <a:t>Ulijeva se u Jadransko </a:t>
            </a:r>
            <a:r>
              <a:rPr lang="hr-HR" dirty="0" smtClean="0"/>
              <a:t>more.</a:t>
            </a:r>
            <a:endParaRPr lang="hr-HR" dirty="0"/>
          </a:p>
        </p:txBody>
      </p:sp>
      <p:pic>
        <p:nvPicPr>
          <p:cNvPr id="4" name="Picture 3" descr="m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430670"/>
            <a:ext cx="5572164" cy="3117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240</TotalTime>
  <Words>378</Words>
  <Application>Microsoft Office PowerPoint</Application>
  <PresentationFormat>On-screen Show (4:3)</PresentationFormat>
  <Paragraphs>56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Oriel</vt:lpstr>
      <vt:lpstr>Moj zavičaj</vt:lpstr>
      <vt:lpstr>MOSTAR</vt:lpstr>
      <vt:lpstr>Stari most </vt:lpstr>
      <vt:lpstr>Katedrala Marije Majke Crkve</vt:lpstr>
      <vt:lpstr>Park Zrinjevac</vt:lpstr>
      <vt:lpstr>Hrvatski do hercega stjepana kosača</vt:lpstr>
      <vt:lpstr>HUm</vt:lpstr>
      <vt:lpstr>GIMNAZIJA</vt:lpstr>
      <vt:lpstr>NERETVA</vt:lpstr>
      <vt:lpstr>STADION  POD BIJELIM BRIJEGM </vt:lpstr>
      <vt:lpstr>MEĐUGORJE</vt:lpstr>
      <vt:lpstr>SLAP KRAVICE</vt:lpstr>
      <vt:lpstr>BLAGAJ</vt:lpstr>
      <vt:lpstr>PowerPoint Presentation</vt:lpstr>
      <vt:lpstr>HVALA NA POZORNOSTI!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MOSTAR</dc:title>
  <dc:creator>PC</dc:creator>
  <cp:lastModifiedBy>Mirela</cp:lastModifiedBy>
  <cp:revision>14</cp:revision>
  <dcterms:created xsi:type="dcterms:W3CDTF">2019-04-11T12:24:59Z</dcterms:created>
  <dcterms:modified xsi:type="dcterms:W3CDTF">2019-05-10T09:55:14Z</dcterms:modified>
</cp:coreProperties>
</file>