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6" r:id="rId2"/>
    <p:sldId id="256" r:id="rId3"/>
    <p:sldId id="257" r:id="rId4"/>
    <p:sldId id="258" r:id="rId5"/>
    <p:sldId id="279" r:id="rId6"/>
    <p:sldId id="265" r:id="rId7"/>
    <p:sldId id="267" r:id="rId8"/>
    <p:sldId id="259" r:id="rId9"/>
    <p:sldId id="260" r:id="rId10"/>
    <p:sldId id="261" r:id="rId11"/>
    <p:sldId id="262" r:id="rId12"/>
    <p:sldId id="263" r:id="rId13"/>
    <p:sldId id="264" r:id="rId14"/>
    <p:sldId id="276" r:id="rId15"/>
    <p:sldId id="274" r:id="rId16"/>
    <p:sldId id="266" r:id="rId17"/>
    <p:sldId id="275" r:id="rId18"/>
    <p:sldId id="271" r:id="rId19"/>
    <p:sldId id="268" r:id="rId20"/>
    <p:sldId id="269" r:id="rId21"/>
    <p:sldId id="278" r:id="rId22"/>
    <p:sldId id="273" r:id="rId23"/>
    <p:sldId id="270" r:id="rId24"/>
    <p:sldId id="27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jela Ivosevic" initials="G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3FF"/>
    <a:srgbClr val="5F7AEF"/>
    <a:srgbClr val="897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71" autoAdjust="0"/>
    <p:restoredTop sz="94660" autoAdjust="0"/>
  </p:normalViewPr>
  <p:slideViewPr>
    <p:cSldViewPr snapToGrid="0">
      <p:cViewPr varScale="1">
        <p:scale>
          <a:sx n="111" d="100"/>
          <a:sy n="111" d="100"/>
        </p:scale>
        <p:origin x="372"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EF72E1-6DC2-45FD-A39B-14E752D5E2D4}"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161944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EF72E1-6DC2-45FD-A39B-14E752D5E2D4}"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207169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EF72E1-6DC2-45FD-A39B-14E752D5E2D4}"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261201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EF72E1-6DC2-45FD-A39B-14E752D5E2D4}"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317276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EF72E1-6DC2-45FD-A39B-14E752D5E2D4}"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264911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EF72E1-6DC2-45FD-A39B-14E752D5E2D4}"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317169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EF72E1-6DC2-45FD-A39B-14E752D5E2D4}" type="datetimeFigureOut">
              <a:rPr lang="en-US" smtClean="0"/>
              <a:t>5/17/2019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262960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EF72E1-6DC2-45FD-A39B-14E752D5E2D4}" type="datetimeFigureOut">
              <a:rPr lang="en-US" smtClean="0"/>
              <a:t>5/17/2019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321630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F72E1-6DC2-45FD-A39B-14E752D5E2D4}" type="datetimeFigureOut">
              <a:rPr lang="en-US" smtClean="0"/>
              <a:t>5/17/2019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116206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EF72E1-6DC2-45FD-A39B-14E752D5E2D4}"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287496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EF72E1-6DC2-45FD-A39B-14E752D5E2D4}"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CDDCF-AAD9-4E8B-B957-FA78438A7638}" type="slidenum">
              <a:rPr lang="en-US" smtClean="0"/>
              <a:t>‹#›</a:t>
            </a:fld>
            <a:endParaRPr lang="en-US"/>
          </a:p>
        </p:txBody>
      </p:sp>
    </p:spTree>
    <p:extLst>
      <p:ext uri="{BB962C8B-B14F-4D97-AF65-F5344CB8AC3E}">
        <p14:creationId xmlns:p14="http://schemas.microsoft.com/office/powerpoint/2010/main" val="116117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72E1-6DC2-45FD-A39B-14E752D5E2D4}" type="datetimeFigureOut">
              <a:rPr lang="en-US" smtClean="0"/>
              <a:t>5/17/2019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CDDCF-AAD9-4E8B-B957-FA78438A7638}" type="slidenum">
              <a:rPr lang="en-US" smtClean="0"/>
              <a:t>‹#›</a:t>
            </a:fld>
            <a:endParaRPr lang="en-US"/>
          </a:p>
        </p:txBody>
      </p:sp>
    </p:spTree>
    <p:extLst>
      <p:ext uri="{BB962C8B-B14F-4D97-AF65-F5344CB8AC3E}">
        <p14:creationId xmlns:p14="http://schemas.microsoft.com/office/powerpoint/2010/main" val="291635735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hyperlink" Target="SERBUS_ZAGREB_MOJ_Toni_Leskovarwmv%5bYoMp3Converter.com%5d.mp3" TargetMode="External"/><Relationship Id="rId26" Type="http://schemas.openxmlformats.org/officeDocument/2006/relationships/image" Target="../media/image42.png"/><Relationship Id="rId3" Type="http://schemas.microsoft.com/office/2007/relationships/media" Target="../media/media2.mp3"/><Relationship Id="rId21" Type="http://schemas.openxmlformats.org/officeDocument/2006/relationships/hyperlink" Target="https://www.youtube.com/watch?v=nP9ma07AUFM" TargetMode="External"/><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5"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video" Target="../media/media8.gif"/><Relationship Id="rId20" Type="http://schemas.openxmlformats.org/officeDocument/2006/relationships/hyperlink" Target="https://www.youtube.com/watch?v=y1YVRAmm8q0" TargetMode="Externa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hyperlink" Target="https://www.youtube.com/watch?v=47FJ1-qsh4U" TargetMode="External"/><Relationship Id="rId5" Type="http://schemas.microsoft.com/office/2007/relationships/media" Target="../media/media3.mp3"/><Relationship Id="rId15" Type="http://schemas.microsoft.com/office/2007/relationships/media" Target="../media/media8.gif"/><Relationship Id="rId23" Type="http://schemas.openxmlformats.org/officeDocument/2006/relationships/hyperlink" Target="https://www.youtube.com/watch?v=dGEomm5ayLM" TargetMode="External"/><Relationship Id="rId10" Type="http://schemas.openxmlformats.org/officeDocument/2006/relationships/audio" Target="../media/media5.mp3"/><Relationship Id="rId19" Type="http://schemas.openxmlformats.org/officeDocument/2006/relationships/hyperlink" Target="https://www.youtube.com/watch?v=d6yORkP9TrU" TargetMode="Externa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hyperlink" Target="https://www.youtube.com/watch?v=2nIC02zp6Z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23392" y="-171400"/>
            <a:ext cx="10972800" cy="1944216"/>
          </a:xfrm>
        </p:spPr>
        <p:txBody>
          <a:bodyPr/>
          <a:lstStyle/>
          <a:p>
            <a:r>
              <a:rPr lang="hr-HR" dirty="0"/>
              <a:t>Projekt „Ja domovinu imam</a:t>
            </a:r>
            <a:br>
              <a:rPr lang="hr-HR" dirty="0"/>
            </a:br>
            <a:r>
              <a:rPr lang="hr-HR" dirty="0"/>
              <a:t>             u srcu je </a:t>
            </a:r>
            <a:r>
              <a:rPr lang="hr-HR" dirty="0" err="1"/>
              <a:t>nosim.</a:t>
            </a:r>
            <a:r>
              <a:rPr lang="hr-HR" dirty="0"/>
              <a:t>."</a:t>
            </a:r>
            <a:r>
              <a:rPr lang="hr-HR" dirty="0" smtClean="0"/>
              <a:t> </a:t>
            </a:r>
            <a:endParaRPr lang="hr-HR" dirty="0"/>
          </a:p>
        </p:txBody>
      </p:sp>
      <p:sp>
        <p:nvSpPr>
          <p:cNvPr id="5" name="TekstniOkvir 4"/>
          <p:cNvSpPr txBox="1"/>
          <p:nvPr/>
        </p:nvSpPr>
        <p:spPr>
          <a:xfrm>
            <a:off x="1295467" y="2060848"/>
            <a:ext cx="9888000" cy="3785652"/>
          </a:xfrm>
          <a:prstGeom prst="rect">
            <a:avLst/>
          </a:prstGeom>
          <a:noFill/>
        </p:spPr>
        <p:txBody>
          <a:bodyPr wrap="square" rtlCol="0">
            <a:spAutoFit/>
          </a:bodyPr>
          <a:lstStyle/>
          <a:p>
            <a:r>
              <a:rPr lang="hr-HR" sz="2400" dirty="0" smtClean="0"/>
              <a:t>Cilj projekta</a:t>
            </a:r>
            <a:r>
              <a:rPr lang="hr-HR" sz="2400" dirty="0" smtClean="0"/>
              <a:t>: razvijanje </a:t>
            </a:r>
            <a:r>
              <a:rPr lang="hr-HR" sz="2400" dirty="0" smtClean="0"/>
              <a:t>interesa za istraživanje i proučavanje nacionalne i zavičajne povijesti.</a:t>
            </a:r>
          </a:p>
          <a:p>
            <a:endParaRPr lang="hr-HR" sz="2400" dirty="0"/>
          </a:p>
          <a:p>
            <a:endParaRPr lang="hr-HR" sz="2400" dirty="0" smtClean="0"/>
          </a:p>
          <a:p>
            <a:r>
              <a:rPr lang="hr-HR" sz="2400" dirty="0" smtClean="0"/>
              <a:t>Tema:Zavičajna povijest – Zagreb,moj grad</a:t>
            </a:r>
          </a:p>
          <a:p>
            <a:endParaRPr lang="hr-HR" sz="2400" dirty="0"/>
          </a:p>
          <a:p>
            <a:r>
              <a:rPr lang="hr-HR" sz="2400" dirty="0" smtClean="0"/>
              <a:t>Prezentacije su izradili učenici sedmih razreda: Roko Vrdoljak</a:t>
            </a:r>
            <a:r>
              <a:rPr lang="hr-HR" sz="2400" dirty="0" smtClean="0"/>
              <a:t>, Matej </a:t>
            </a:r>
            <a:r>
              <a:rPr lang="hr-HR" sz="2400" dirty="0" smtClean="0"/>
              <a:t>Ivošević</a:t>
            </a:r>
            <a:r>
              <a:rPr lang="hr-HR" sz="2400" dirty="0" smtClean="0"/>
              <a:t>, Filip </a:t>
            </a:r>
            <a:r>
              <a:rPr lang="hr-HR" sz="2400" dirty="0" err="1" smtClean="0"/>
              <a:t>Dodig</a:t>
            </a:r>
            <a:r>
              <a:rPr lang="hr-HR" sz="2400" dirty="0" smtClean="0"/>
              <a:t>.</a:t>
            </a:r>
          </a:p>
          <a:p>
            <a:endParaRPr lang="hr-HR" sz="2400" dirty="0"/>
          </a:p>
          <a:p>
            <a:r>
              <a:rPr lang="hr-HR" sz="2400" dirty="0" smtClean="0"/>
              <a:t>Mentorica: Jasenka Štimac</a:t>
            </a:r>
            <a:r>
              <a:rPr lang="hr-HR" sz="2400" dirty="0" smtClean="0"/>
              <a:t>, prof</a:t>
            </a:r>
            <a:r>
              <a:rPr lang="hr-HR" sz="2400" dirty="0" smtClean="0"/>
              <a:t>.</a:t>
            </a:r>
            <a:endParaRPr lang="hr-H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65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326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E394-1FE1-44FD-A941-D0B4BF610156}"/>
              </a:ext>
            </a:extLst>
          </p:cNvPr>
          <p:cNvSpPr>
            <a:spLocks noGrp="1"/>
          </p:cNvSpPr>
          <p:nvPr>
            <p:ph type="title"/>
          </p:nvPr>
        </p:nvSpPr>
        <p:spPr>
          <a:xfrm>
            <a:off x="661417" y="400989"/>
            <a:ext cx="5314536"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Banski</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dvori</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D08C3FE-ECFE-4297-8627-7B1EC4E947B1}"/>
              </a:ext>
            </a:extLst>
          </p:cNvPr>
          <p:cNvSpPr>
            <a:spLocks noGrp="1"/>
          </p:cNvSpPr>
          <p:nvPr>
            <p:ph idx="1"/>
          </p:nvPr>
        </p:nvSpPr>
        <p:spPr>
          <a:xfrm>
            <a:off x="781457" y="2635634"/>
            <a:ext cx="5314543" cy="3375920"/>
          </a:xfrm>
        </p:spPr>
        <p:txBody>
          <a:bodyPr anchor="t">
            <a:normAutofit fontScale="92500" lnSpcReduction="10000"/>
          </a:bodyPr>
          <a:lstStyle/>
          <a:p>
            <a:r>
              <a:rPr lang="en-US" sz="3200" dirty="0"/>
              <a:t>U </a:t>
            </a:r>
            <a:r>
              <a:rPr lang="en-US" sz="3200" dirty="0" err="1"/>
              <a:t>palači</a:t>
            </a:r>
            <a:r>
              <a:rPr lang="en-US" sz="3200" dirty="0"/>
              <a:t> </a:t>
            </a:r>
            <a:r>
              <a:rPr lang="en-US" sz="3200" dirty="0" err="1"/>
              <a:t>Banskih</a:t>
            </a:r>
            <a:r>
              <a:rPr lang="en-US" sz="3200" dirty="0"/>
              <a:t> </a:t>
            </a:r>
            <a:r>
              <a:rPr lang="en-US" sz="3200" dirty="0" err="1"/>
              <a:t>dvora</a:t>
            </a:r>
            <a:r>
              <a:rPr lang="en-US" sz="3200" dirty="0"/>
              <a:t> </a:t>
            </a:r>
            <a:r>
              <a:rPr lang="en-US" sz="3200" dirty="0" err="1"/>
              <a:t>nalazi</a:t>
            </a:r>
            <a:r>
              <a:rPr lang="en-US" sz="3200" dirty="0"/>
              <a:t> se </a:t>
            </a:r>
            <a:r>
              <a:rPr lang="en-US" sz="3200" dirty="0" err="1"/>
              <a:t>sjedište</a:t>
            </a:r>
            <a:r>
              <a:rPr lang="en-US" sz="3200" dirty="0"/>
              <a:t> </a:t>
            </a:r>
            <a:r>
              <a:rPr lang="en-US" sz="3200" dirty="0" err="1"/>
              <a:t>Hrvatske</a:t>
            </a:r>
            <a:r>
              <a:rPr lang="en-US" sz="3200" dirty="0"/>
              <a:t> </a:t>
            </a:r>
            <a:r>
              <a:rPr lang="en-US" sz="3200" dirty="0" err="1"/>
              <a:t>vlade</a:t>
            </a:r>
            <a:r>
              <a:rPr lang="en-US" sz="3200" dirty="0"/>
              <a:t> i </a:t>
            </a:r>
            <a:r>
              <a:rPr lang="en-US" sz="3200" dirty="0" err="1"/>
              <a:t>ured</a:t>
            </a:r>
            <a:r>
              <a:rPr lang="en-US" sz="3200" dirty="0"/>
              <a:t> </a:t>
            </a:r>
            <a:r>
              <a:rPr lang="en-US" sz="3200" dirty="0" err="1"/>
              <a:t>premijera</a:t>
            </a:r>
            <a:endParaRPr lang="en-US" sz="3200" dirty="0"/>
          </a:p>
          <a:p>
            <a:r>
              <a:rPr lang="en-US" sz="3200" dirty="0" err="1"/>
              <a:t>Sagrađena</a:t>
            </a:r>
            <a:r>
              <a:rPr lang="en-US" sz="3200" dirty="0"/>
              <a:t> je </a:t>
            </a:r>
            <a:r>
              <a:rPr lang="en-US" sz="3200" dirty="0" err="1"/>
              <a:t>početkom</a:t>
            </a:r>
            <a:r>
              <a:rPr lang="en-US" sz="3200" dirty="0"/>
              <a:t> 19 </a:t>
            </a:r>
            <a:r>
              <a:rPr lang="en-US" sz="3200" dirty="0" err="1"/>
              <a:t>st.</a:t>
            </a:r>
            <a:r>
              <a:rPr lang="en-US" sz="3200" dirty="0"/>
              <a:t> i </a:t>
            </a:r>
            <a:r>
              <a:rPr lang="en-US" sz="3200" dirty="0" err="1"/>
              <a:t>dom</a:t>
            </a:r>
            <a:r>
              <a:rPr lang="en-US" sz="3200" dirty="0"/>
              <a:t> je </a:t>
            </a:r>
            <a:r>
              <a:rPr lang="en-US" sz="3200" dirty="0" err="1"/>
              <a:t>hrvatskih</a:t>
            </a:r>
            <a:r>
              <a:rPr lang="en-US" sz="3200" dirty="0"/>
              <a:t> </a:t>
            </a:r>
            <a:r>
              <a:rPr lang="en-US" sz="3200" dirty="0" err="1"/>
              <a:t>banova</a:t>
            </a:r>
            <a:r>
              <a:rPr lang="en-US" sz="3200" dirty="0"/>
              <a:t> od 1808.- 1918.</a:t>
            </a:r>
          </a:p>
          <a:p>
            <a:r>
              <a:rPr lang="en-US" sz="3200" dirty="0"/>
              <a:t>Tu je </a:t>
            </a:r>
            <a:r>
              <a:rPr lang="en-US" sz="3200" dirty="0" err="1"/>
              <a:t>živio</a:t>
            </a:r>
            <a:r>
              <a:rPr lang="en-US" sz="3200" dirty="0"/>
              <a:t> i </a:t>
            </a:r>
            <a:r>
              <a:rPr lang="en-US" sz="3200" dirty="0" err="1"/>
              <a:t>umro</a:t>
            </a:r>
            <a:r>
              <a:rPr lang="en-US" sz="3200" dirty="0"/>
              <a:t> ban Josip </a:t>
            </a:r>
            <a:r>
              <a:rPr lang="en-US" sz="3200" dirty="0" err="1"/>
              <a:t>Jelačić</a:t>
            </a:r>
            <a:endParaRPr lang="en-US" sz="3200" dirty="0"/>
          </a:p>
        </p:txBody>
      </p:sp>
      <p:sp>
        <p:nvSpPr>
          <p:cNvPr id="60" name="Freeform: Shape 59">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064" y="-168027"/>
            <a:ext cx="6631576" cy="5355828"/>
          </a:xfrm>
          <a:prstGeom prst="chord">
            <a:avLst>
              <a:gd name="adj1" fmla="val 2700000"/>
              <a:gd name="adj2" fmla="val 1889178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714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4128-BAD4-4269-A2AB-1CE05843C072}"/>
              </a:ext>
            </a:extLst>
          </p:cNvPr>
          <p:cNvSpPr>
            <a:spLocks noGrp="1"/>
          </p:cNvSpPr>
          <p:nvPr>
            <p:ph type="title"/>
          </p:nvPr>
        </p:nvSpPr>
        <p:spPr>
          <a:xfrm>
            <a:off x="762001" y="803325"/>
            <a:ext cx="5314536"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Saborska</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palača</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F31E61-69BF-429A-AD10-78C4B8ACFB44}"/>
              </a:ext>
            </a:extLst>
          </p:cNvPr>
          <p:cNvSpPr>
            <a:spLocks noGrp="1"/>
          </p:cNvSpPr>
          <p:nvPr>
            <p:ph idx="1"/>
          </p:nvPr>
        </p:nvSpPr>
        <p:spPr>
          <a:xfrm>
            <a:off x="690081" y="2412582"/>
            <a:ext cx="5820780" cy="4076062"/>
          </a:xfrm>
        </p:spPr>
        <p:txBody>
          <a:bodyPr anchor="t">
            <a:normAutofit/>
          </a:bodyPr>
          <a:lstStyle/>
          <a:p>
            <a:r>
              <a:rPr lang="pl-PL" sz="2400" dirty="0"/>
              <a:t>zgrada u kojoj zasjeda Hrvatski sabor</a:t>
            </a:r>
            <a:r>
              <a:rPr lang="en-US" sz="2400" dirty="0"/>
              <a:t> od 1737.</a:t>
            </a:r>
          </a:p>
          <a:p>
            <a:r>
              <a:rPr lang="en-US" sz="2400" dirty="0" err="1"/>
              <a:t>Izgrađena</a:t>
            </a:r>
            <a:r>
              <a:rPr lang="en-US" sz="2400" dirty="0"/>
              <a:t> je </a:t>
            </a:r>
            <a:r>
              <a:rPr lang="en-US" sz="2400" dirty="0" smtClean="0"/>
              <a:t>1731</a:t>
            </a:r>
            <a:r>
              <a:rPr lang="hr-HR" sz="2400" dirty="0" smtClean="0"/>
              <a:t>.</a:t>
            </a:r>
            <a:r>
              <a:rPr lang="en-US" sz="2400" dirty="0" smtClean="0"/>
              <a:t> </a:t>
            </a:r>
            <a:r>
              <a:rPr lang="en-US" sz="2400" dirty="0"/>
              <a:t>i </a:t>
            </a:r>
            <a:r>
              <a:rPr lang="en-US" sz="2400" dirty="0" err="1"/>
              <a:t>bila</a:t>
            </a:r>
            <a:r>
              <a:rPr lang="en-US" sz="2400" dirty="0"/>
              <a:t> je ne </a:t>
            </a:r>
            <a:r>
              <a:rPr lang="en-US" sz="2400" dirty="0" err="1"/>
              <a:t>samo</a:t>
            </a:r>
            <a:r>
              <a:rPr lang="en-US" sz="2400" dirty="0"/>
              <a:t> </a:t>
            </a:r>
            <a:r>
              <a:rPr lang="en-US" sz="2400" dirty="0" err="1"/>
              <a:t>najveća</a:t>
            </a:r>
            <a:r>
              <a:rPr lang="en-US" sz="2400" dirty="0"/>
              <a:t>, </a:t>
            </a:r>
            <a:r>
              <a:rPr lang="en-US" sz="2400" dirty="0" err="1"/>
              <a:t>već</a:t>
            </a:r>
            <a:r>
              <a:rPr lang="en-US" sz="2400" dirty="0"/>
              <a:t> i po </a:t>
            </a:r>
            <a:r>
              <a:rPr lang="en-US" sz="2400" dirty="0" err="1"/>
              <a:t>vremenu</a:t>
            </a:r>
            <a:r>
              <a:rPr lang="en-US" sz="2400" dirty="0"/>
              <a:t> </a:t>
            </a:r>
            <a:r>
              <a:rPr lang="en-US" sz="2400" dirty="0" err="1"/>
              <a:t>gradnje</a:t>
            </a:r>
            <a:r>
              <a:rPr lang="en-US" sz="2400" dirty="0"/>
              <a:t> i </a:t>
            </a:r>
            <a:r>
              <a:rPr lang="en-US" sz="2400" dirty="0" err="1"/>
              <a:t>ljepoti</a:t>
            </a:r>
            <a:r>
              <a:rPr lang="en-US" sz="2400" dirty="0"/>
              <a:t>, </a:t>
            </a:r>
            <a:r>
              <a:rPr lang="en-US" sz="2400" dirty="0" err="1"/>
              <a:t>prva</a:t>
            </a:r>
            <a:r>
              <a:rPr lang="en-US" sz="2400" dirty="0"/>
              <a:t> </a:t>
            </a:r>
            <a:r>
              <a:rPr lang="en-US" sz="2400" dirty="0" err="1"/>
              <a:t>barokna</a:t>
            </a:r>
            <a:r>
              <a:rPr lang="en-US" sz="2400" dirty="0"/>
              <a:t> </a:t>
            </a:r>
            <a:r>
              <a:rPr lang="en-US" sz="2400" dirty="0" err="1"/>
              <a:t>palača</a:t>
            </a:r>
            <a:r>
              <a:rPr lang="en-US" sz="2400" dirty="0"/>
              <a:t> u </a:t>
            </a:r>
            <a:r>
              <a:rPr lang="en-US" sz="2400" dirty="0" err="1"/>
              <a:t>Gornjem</a:t>
            </a:r>
            <a:r>
              <a:rPr lang="en-US" sz="2400" dirty="0"/>
              <a:t> gradu</a:t>
            </a:r>
          </a:p>
          <a:p>
            <a:r>
              <a:rPr lang="en-US" sz="2400" dirty="0" err="1"/>
              <a:t>Današnji</a:t>
            </a:r>
            <a:r>
              <a:rPr lang="en-US" sz="2400" dirty="0"/>
              <a:t> </a:t>
            </a:r>
            <a:r>
              <a:rPr lang="en-US" sz="2400" dirty="0" err="1"/>
              <a:t>izgled</a:t>
            </a:r>
            <a:r>
              <a:rPr lang="en-US" sz="2400" dirty="0"/>
              <a:t> </a:t>
            </a:r>
            <a:r>
              <a:rPr lang="en-US" sz="2400" dirty="0" err="1"/>
              <a:t>ima</a:t>
            </a:r>
            <a:r>
              <a:rPr lang="en-US" sz="2400" dirty="0"/>
              <a:t> od </a:t>
            </a:r>
            <a:r>
              <a:rPr lang="en-US" sz="2400" dirty="0" err="1"/>
              <a:t>početka</a:t>
            </a:r>
            <a:r>
              <a:rPr lang="en-US" sz="2400" dirty="0"/>
              <a:t> 20 </a:t>
            </a:r>
            <a:r>
              <a:rPr lang="en-US" sz="2400" dirty="0" err="1"/>
              <a:t>st.</a:t>
            </a:r>
            <a:r>
              <a:rPr lang="en-US" sz="2400" dirty="0"/>
              <a:t> i </a:t>
            </a:r>
            <a:r>
              <a:rPr lang="en-US" sz="2400" dirty="0" err="1"/>
              <a:t>rezultat</a:t>
            </a:r>
            <a:r>
              <a:rPr lang="en-US" sz="2400" dirty="0"/>
              <a:t> je </a:t>
            </a:r>
            <a:r>
              <a:rPr lang="en-US" sz="2400" dirty="0" err="1"/>
              <a:t>dugotrajnog</a:t>
            </a:r>
            <a:r>
              <a:rPr lang="en-US" sz="2400" dirty="0"/>
              <a:t> </a:t>
            </a:r>
            <a:r>
              <a:rPr lang="en-US" sz="2400" dirty="0" err="1"/>
              <a:t>procesa</a:t>
            </a:r>
            <a:r>
              <a:rPr lang="en-US" sz="2400" dirty="0"/>
              <a:t> </a:t>
            </a:r>
            <a:r>
              <a:rPr lang="en-US" sz="2400" dirty="0" err="1"/>
              <a:t>građenja</a:t>
            </a:r>
            <a:r>
              <a:rPr lang="en-US" sz="2400" dirty="0"/>
              <a:t> i </a:t>
            </a:r>
            <a:r>
              <a:rPr lang="en-US" sz="2400" dirty="0" err="1"/>
              <a:t>prepravki</a:t>
            </a:r>
            <a:r>
              <a:rPr lang="en-US" sz="2400" dirty="0"/>
              <a:t> </a:t>
            </a:r>
            <a:r>
              <a:rPr lang="en-US" sz="2400" dirty="0" err="1"/>
              <a:t>te</a:t>
            </a:r>
            <a:r>
              <a:rPr lang="en-US" sz="2400" dirty="0"/>
              <a:t> </a:t>
            </a:r>
            <a:r>
              <a:rPr lang="en-US" sz="2400" dirty="0" err="1"/>
              <a:t>danas</a:t>
            </a:r>
            <a:r>
              <a:rPr lang="en-US" sz="2400" dirty="0"/>
              <a:t> </a:t>
            </a:r>
            <a:r>
              <a:rPr lang="en-US" sz="2400" dirty="0" err="1"/>
              <a:t>zgrada</a:t>
            </a:r>
            <a:r>
              <a:rPr lang="en-US" sz="2400" dirty="0"/>
              <a:t> </a:t>
            </a:r>
            <a:r>
              <a:rPr lang="en-US" sz="2400" dirty="0" err="1"/>
              <a:t>Sabora</a:t>
            </a:r>
            <a:r>
              <a:rPr lang="en-US" sz="2400" dirty="0"/>
              <a:t> </a:t>
            </a:r>
            <a:r>
              <a:rPr lang="en-US" sz="2400" dirty="0" err="1"/>
              <a:t>sadrži</a:t>
            </a:r>
            <a:r>
              <a:rPr lang="en-US" sz="2400" dirty="0"/>
              <a:t> </a:t>
            </a:r>
            <a:r>
              <a:rPr lang="en-US" sz="2400" dirty="0" err="1"/>
              <a:t>mješavinu</a:t>
            </a:r>
            <a:r>
              <a:rPr lang="en-US" sz="2400" dirty="0"/>
              <a:t> </a:t>
            </a:r>
            <a:r>
              <a:rPr lang="en-US" sz="2400" dirty="0" err="1"/>
              <a:t>oblika</a:t>
            </a:r>
            <a:r>
              <a:rPr lang="en-US" sz="2400" dirty="0"/>
              <a:t> i </a:t>
            </a:r>
            <a:r>
              <a:rPr lang="en-US" sz="2400" dirty="0" err="1"/>
              <a:t>stilova</a:t>
            </a:r>
            <a:r>
              <a:rPr lang="en-US" sz="2400" dirty="0"/>
              <a:t> </a:t>
            </a:r>
            <a:r>
              <a:rPr lang="en-US" sz="2400" dirty="0" err="1"/>
              <a:t>gradnje</a:t>
            </a:r>
            <a:r>
              <a:rPr lang="en-US" sz="2400" dirty="0"/>
              <a:t> u </a:t>
            </a:r>
            <a:r>
              <a:rPr lang="en-US" sz="2400" dirty="0" err="1"/>
              <a:t>kojoj</a:t>
            </a:r>
            <a:r>
              <a:rPr lang="en-US" sz="2400" dirty="0"/>
              <a:t> </a:t>
            </a:r>
            <a:r>
              <a:rPr lang="en-US" sz="2400" dirty="0" err="1"/>
              <a:t>su</a:t>
            </a:r>
            <a:r>
              <a:rPr lang="en-US" sz="2400" dirty="0"/>
              <a:t> </a:t>
            </a:r>
            <a:r>
              <a:rPr lang="en-US" sz="2400" dirty="0" err="1"/>
              <a:t>vidljivi</a:t>
            </a:r>
            <a:r>
              <a:rPr lang="en-US" sz="2400" dirty="0"/>
              <a:t> </a:t>
            </a:r>
            <a:r>
              <a:rPr lang="en-US" sz="2400" dirty="0" err="1"/>
              <a:t>elementi</a:t>
            </a:r>
            <a:r>
              <a:rPr lang="en-US" sz="2400" dirty="0"/>
              <a:t> </a:t>
            </a:r>
            <a:r>
              <a:rPr lang="en-US" sz="2400" dirty="0" err="1"/>
              <a:t>klasicizma</a:t>
            </a:r>
            <a:r>
              <a:rPr lang="en-US" sz="2400" dirty="0"/>
              <a:t>, </a:t>
            </a:r>
            <a:r>
              <a:rPr lang="en-US" sz="2400" dirty="0" err="1"/>
              <a:t>neorenesanse</a:t>
            </a:r>
            <a:r>
              <a:rPr lang="en-US" sz="2400" dirty="0"/>
              <a:t> i </a:t>
            </a:r>
            <a:r>
              <a:rPr lang="en-US" sz="2400" dirty="0" err="1"/>
              <a:t>secesije</a:t>
            </a:r>
            <a:endParaRPr lang="en-US" sz="24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63861A9-486C-44D1-A5C1-CF98078797EC}"/>
              </a:ext>
            </a:extLst>
          </p:cNvPr>
          <p:cNvPicPr>
            <a:picLocks noChangeAspect="1"/>
          </p:cNvPicPr>
          <p:nvPr/>
        </p:nvPicPr>
        <p:blipFill rotWithShape="1">
          <a:blip r:embed="rId2"/>
          <a:srcRect l="14111" r="11311"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67251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28F8-2BD2-43DB-8F3A-E2F6CC2831A6}"/>
              </a:ext>
            </a:extLst>
          </p:cNvPr>
          <p:cNvSpPr>
            <a:spLocks noGrp="1"/>
          </p:cNvSpPr>
          <p:nvPr>
            <p:ph type="title"/>
          </p:nvPr>
        </p:nvSpPr>
        <p:spPr>
          <a:xfrm>
            <a:off x="781464" y="241154"/>
            <a:ext cx="5314536"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Kamenita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vrata</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BB91B99-A908-46C2-87CA-1D4C21ACA8FE}"/>
              </a:ext>
            </a:extLst>
          </p:cNvPr>
          <p:cNvSpPr>
            <a:spLocks noGrp="1"/>
          </p:cNvSpPr>
          <p:nvPr>
            <p:ph idx="1"/>
          </p:nvPr>
        </p:nvSpPr>
        <p:spPr>
          <a:xfrm>
            <a:off x="648984" y="2052584"/>
            <a:ext cx="5314543" cy="4400549"/>
          </a:xfrm>
        </p:spPr>
        <p:txBody>
          <a:bodyPr anchor="t">
            <a:normAutofit/>
          </a:bodyPr>
          <a:lstStyle/>
          <a:p>
            <a:r>
              <a:rPr lang="en-US" sz="2000" b="1" dirty="0" err="1"/>
              <a:t>Kamenita</a:t>
            </a:r>
            <a:r>
              <a:rPr lang="en-US" sz="2000" b="1" dirty="0"/>
              <a:t> </a:t>
            </a:r>
            <a:r>
              <a:rPr lang="en-US" sz="2000" b="1" dirty="0" err="1"/>
              <a:t>vrata</a:t>
            </a:r>
            <a:r>
              <a:rPr lang="en-US" sz="2000" dirty="0"/>
              <a:t> </a:t>
            </a:r>
            <a:r>
              <a:rPr lang="en-US" sz="2000" dirty="0" err="1"/>
              <a:t>su</a:t>
            </a:r>
            <a:r>
              <a:rPr lang="en-US" sz="2000" dirty="0"/>
              <a:t> </a:t>
            </a:r>
            <a:r>
              <a:rPr lang="en-US" sz="2000" dirty="0" err="1"/>
              <a:t>jedan</a:t>
            </a:r>
            <a:r>
              <a:rPr lang="en-US" sz="2000" dirty="0"/>
              <a:t> od </a:t>
            </a:r>
            <a:r>
              <a:rPr lang="en-US" sz="2000" dirty="0" err="1"/>
              <a:t>najbolje</a:t>
            </a:r>
            <a:r>
              <a:rPr lang="en-US" sz="2000" dirty="0"/>
              <a:t> </a:t>
            </a:r>
            <a:r>
              <a:rPr lang="en-US" sz="2000" dirty="0" err="1"/>
              <a:t>očuvanih</a:t>
            </a:r>
            <a:r>
              <a:rPr lang="en-US" sz="2000" dirty="0"/>
              <a:t> </a:t>
            </a:r>
            <a:r>
              <a:rPr lang="en-US" sz="2000" dirty="0" err="1"/>
              <a:t>spomenika</a:t>
            </a:r>
            <a:r>
              <a:rPr lang="en-US" sz="2000" dirty="0"/>
              <a:t> </a:t>
            </a:r>
            <a:r>
              <a:rPr lang="en-US" sz="2000" dirty="0" err="1"/>
              <a:t>starog</a:t>
            </a:r>
            <a:r>
              <a:rPr lang="en-US" sz="2000" dirty="0"/>
              <a:t> </a:t>
            </a:r>
            <a:r>
              <a:rPr lang="en-US" sz="2000" dirty="0" err="1"/>
              <a:t>Zagreba</a:t>
            </a:r>
            <a:endParaRPr lang="en-US" sz="2000" dirty="0"/>
          </a:p>
          <a:p>
            <a:r>
              <a:rPr lang="en-US" sz="2000" dirty="0"/>
              <a:t>To je </a:t>
            </a:r>
            <a:r>
              <a:rPr lang="en-US" sz="2000" dirty="0" err="1"/>
              <a:t>zgrada</a:t>
            </a:r>
            <a:r>
              <a:rPr lang="en-US" sz="2000" dirty="0"/>
              <a:t> </a:t>
            </a:r>
            <a:r>
              <a:rPr lang="en-US" sz="2000" dirty="0" err="1"/>
              <a:t>oblikovana</a:t>
            </a:r>
            <a:r>
              <a:rPr lang="en-US" sz="2000" dirty="0"/>
              <a:t> </a:t>
            </a:r>
            <a:r>
              <a:rPr lang="en-US" sz="2000" dirty="0" err="1"/>
              <a:t>poput</a:t>
            </a:r>
            <a:r>
              <a:rPr lang="en-US" sz="2000" dirty="0"/>
              <a:t> </a:t>
            </a:r>
            <a:r>
              <a:rPr lang="en-US" sz="2000" dirty="0" err="1"/>
              <a:t>pravokutne</a:t>
            </a:r>
            <a:r>
              <a:rPr lang="en-US" sz="2000" dirty="0"/>
              <a:t> </a:t>
            </a:r>
            <a:r>
              <a:rPr lang="en-US" sz="2000" dirty="0" err="1"/>
              <a:t>kule</a:t>
            </a:r>
            <a:r>
              <a:rPr lang="en-US" sz="2000" dirty="0"/>
              <a:t> s </a:t>
            </a:r>
            <a:r>
              <a:rPr lang="en-US" sz="2000" dirty="0" err="1"/>
              <a:t>kolnim</a:t>
            </a:r>
            <a:r>
              <a:rPr lang="en-US" sz="2000" dirty="0"/>
              <a:t> </a:t>
            </a:r>
            <a:r>
              <a:rPr lang="en-US" sz="2000" dirty="0" err="1"/>
              <a:t>prolazom</a:t>
            </a:r>
            <a:endParaRPr lang="en-US" sz="2000" dirty="0"/>
          </a:p>
          <a:p>
            <a:r>
              <a:rPr lang="en-US" sz="2000" dirty="0" err="1"/>
              <a:t>Vrata</a:t>
            </a:r>
            <a:r>
              <a:rPr lang="en-US" sz="2000" dirty="0"/>
              <a:t> </a:t>
            </a:r>
            <a:r>
              <a:rPr lang="en-US" sz="2000" dirty="0" err="1"/>
              <a:t>su</a:t>
            </a:r>
            <a:r>
              <a:rPr lang="en-US" sz="2000" dirty="0"/>
              <a:t> </a:t>
            </a:r>
            <a:r>
              <a:rPr lang="en-US" sz="2000" dirty="0" err="1"/>
              <a:t>dio</a:t>
            </a:r>
            <a:r>
              <a:rPr lang="en-US" sz="2000" dirty="0"/>
              <a:t> </a:t>
            </a:r>
            <a:r>
              <a:rPr lang="en-US" sz="2000" dirty="0" err="1"/>
              <a:t>obrambenog</a:t>
            </a:r>
            <a:r>
              <a:rPr lang="en-US" sz="2000" dirty="0"/>
              <a:t> </a:t>
            </a:r>
            <a:r>
              <a:rPr lang="en-US" sz="2000" dirty="0" err="1"/>
              <a:t>sustava</a:t>
            </a:r>
            <a:r>
              <a:rPr lang="en-US" sz="2000" dirty="0"/>
              <a:t> </a:t>
            </a:r>
            <a:r>
              <a:rPr lang="en-US" sz="2000" dirty="0" err="1"/>
              <a:t>zagrebačkog</a:t>
            </a:r>
            <a:r>
              <a:rPr lang="en-US" sz="2000" dirty="0"/>
              <a:t> </a:t>
            </a:r>
            <a:r>
              <a:rPr lang="en-US" sz="2000" dirty="0" err="1"/>
              <a:t>Gradeca</a:t>
            </a:r>
            <a:r>
              <a:rPr lang="en-US" sz="2000" dirty="0"/>
              <a:t> i </a:t>
            </a:r>
            <a:r>
              <a:rPr lang="en-US" sz="2000" dirty="0" err="1"/>
              <a:t>jedina</a:t>
            </a:r>
            <a:r>
              <a:rPr lang="en-US" sz="2000" dirty="0"/>
              <a:t> </a:t>
            </a:r>
            <a:r>
              <a:rPr lang="en-US" sz="2000" dirty="0" err="1"/>
              <a:t>su</a:t>
            </a:r>
            <a:r>
              <a:rPr lang="en-US" sz="2000" dirty="0"/>
              <a:t> od </a:t>
            </a:r>
            <a:r>
              <a:rPr lang="en-US" sz="2000" dirty="0" err="1"/>
              <a:t>vrata</a:t>
            </a:r>
            <a:r>
              <a:rPr lang="en-US" sz="2000" dirty="0"/>
              <a:t> </a:t>
            </a:r>
            <a:r>
              <a:rPr lang="en-US" sz="2000" dirty="0" err="1"/>
              <a:t>koja</a:t>
            </a:r>
            <a:r>
              <a:rPr lang="en-US" sz="2000" dirty="0"/>
              <a:t> </a:t>
            </a:r>
            <a:r>
              <a:rPr lang="en-US" sz="2000" dirty="0" err="1"/>
              <a:t>postoje</a:t>
            </a:r>
            <a:r>
              <a:rPr lang="en-US" sz="2000" dirty="0"/>
              <a:t> </a:t>
            </a:r>
            <a:r>
              <a:rPr lang="en-US" sz="2000" dirty="0" err="1"/>
              <a:t>još</a:t>
            </a:r>
            <a:r>
              <a:rPr lang="en-US" sz="2000" dirty="0"/>
              <a:t> i </a:t>
            </a:r>
            <a:r>
              <a:rPr lang="en-US" sz="2000" dirty="0" err="1"/>
              <a:t>danas</a:t>
            </a:r>
            <a:endParaRPr lang="en-US" sz="2000" dirty="0"/>
          </a:p>
          <a:p>
            <a:r>
              <a:rPr lang="en-US" sz="2000" dirty="0" err="1"/>
              <a:t>Sagrađena</a:t>
            </a:r>
            <a:r>
              <a:rPr lang="en-US" sz="2000" dirty="0"/>
              <a:t> </a:t>
            </a:r>
            <a:r>
              <a:rPr lang="en-US" sz="2000" dirty="0" err="1"/>
              <a:t>su</a:t>
            </a:r>
            <a:r>
              <a:rPr lang="en-US" sz="2000" dirty="0"/>
              <a:t> u 13. </a:t>
            </a:r>
            <a:r>
              <a:rPr lang="en-US" sz="2000" dirty="0" err="1"/>
              <a:t>stoljeću</a:t>
            </a:r>
            <a:r>
              <a:rPr lang="en-US" sz="2000" dirty="0"/>
              <a:t> a </a:t>
            </a:r>
            <a:r>
              <a:rPr lang="en-US" sz="2000" dirty="0" err="1"/>
              <a:t>današnji</a:t>
            </a:r>
            <a:r>
              <a:rPr lang="en-US" sz="2000" dirty="0"/>
              <a:t> </a:t>
            </a:r>
            <a:r>
              <a:rPr lang="en-US" sz="2000" dirty="0" err="1"/>
              <a:t>oblik</a:t>
            </a:r>
            <a:r>
              <a:rPr lang="en-US" sz="2000" dirty="0"/>
              <a:t> </a:t>
            </a:r>
            <a:r>
              <a:rPr lang="en-US" sz="2000" dirty="0" err="1"/>
              <a:t>dobila</a:t>
            </a:r>
            <a:r>
              <a:rPr lang="en-US" sz="2000" dirty="0"/>
              <a:t> </a:t>
            </a:r>
            <a:r>
              <a:rPr lang="en-US" sz="2000" dirty="0" err="1"/>
              <a:t>su</a:t>
            </a:r>
            <a:r>
              <a:rPr lang="en-US" sz="2000" dirty="0"/>
              <a:t> 1760. </a:t>
            </a:r>
            <a:r>
              <a:rPr lang="en-US" sz="2000" dirty="0" err="1"/>
              <a:t>godine</a:t>
            </a:r>
            <a:endParaRPr lang="en-US" sz="2000" dirty="0"/>
          </a:p>
          <a:p>
            <a:r>
              <a:rPr lang="en-US" sz="2000" dirty="0" err="1"/>
              <a:t>Pokraj</a:t>
            </a:r>
            <a:r>
              <a:rPr lang="en-US" sz="2000" dirty="0"/>
              <a:t> </a:t>
            </a:r>
            <a:r>
              <a:rPr lang="en-US" sz="2000" dirty="0" err="1"/>
              <a:t>vrata</a:t>
            </a:r>
            <a:r>
              <a:rPr lang="en-US" sz="2000" dirty="0"/>
              <a:t> </a:t>
            </a:r>
            <a:r>
              <a:rPr lang="en-US" sz="2000" dirty="0" err="1"/>
              <a:t>smještena</a:t>
            </a:r>
            <a:r>
              <a:rPr lang="en-US" sz="2000" dirty="0"/>
              <a:t> je </a:t>
            </a:r>
            <a:r>
              <a:rPr lang="en-US" sz="2000" dirty="0" err="1"/>
              <a:t>kapela</a:t>
            </a:r>
            <a:r>
              <a:rPr lang="en-US" sz="2000" dirty="0"/>
              <a:t> </a:t>
            </a:r>
            <a:r>
              <a:rPr lang="en-US" sz="2000" dirty="0" err="1"/>
              <a:t>sa</a:t>
            </a:r>
            <a:r>
              <a:rPr lang="en-US" sz="2000" dirty="0"/>
              <a:t> </a:t>
            </a:r>
            <a:r>
              <a:rPr lang="en-US" sz="2000" dirty="0" err="1"/>
              <a:t>slikom</a:t>
            </a:r>
            <a:r>
              <a:rPr lang="en-US" sz="2000" dirty="0"/>
              <a:t> </a:t>
            </a:r>
            <a:r>
              <a:rPr lang="en-US" sz="2000" dirty="0" err="1"/>
              <a:t>Majke</a:t>
            </a:r>
            <a:r>
              <a:rPr lang="en-US" sz="2000" dirty="0"/>
              <a:t> </a:t>
            </a:r>
            <a:r>
              <a:rPr lang="en-US" sz="2000" dirty="0" err="1"/>
              <a:t>Božje</a:t>
            </a:r>
            <a:r>
              <a:rPr lang="en-US" sz="2000" dirty="0"/>
              <a:t> od </a:t>
            </a:r>
            <a:r>
              <a:rPr lang="en-US" sz="2000" dirty="0" err="1"/>
              <a:t>Kamenitih</a:t>
            </a:r>
            <a:r>
              <a:rPr lang="en-US" sz="2000" dirty="0"/>
              <a:t> </a:t>
            </a:r>
            <a:r>
              <a:rPr lang="en-US" sz="2000" dirty="0" err="1"/>
              <a:t>vrata</a:t>
            </a:r>
            <a:r>
              <a:rPr lang="en-US" sz="2000" dirty="0"/>
              <a:t>, </a:t>
            </a:r>
            <a:r>
              <a:rPr lang="en-US" sz="2000" dirty="0" err="1"/>
              <a:t>zaštitnice</a:t>
            </a:r>
            <a:r>
              <a:rPr lang="en-US" sz="2000" dirty="0"/>
              <a:t> </a:t>
            </a:r>
            <a:r>
              <a:rPr lang="en-US" sz="2000" dirty="0" err="1"/>
              <a:t>grada</a:t>
            </a:r>
            <a:r>
              <a:rPr lang="en-US" sz="2000" dirty="0"/>
              <a:t>, </a:t>
            </a:r>
            <a:r>
              <a:rPr lang="en-US" sz="2000" dirty="0" err="1"/>
              <a:t>prema</a:t>
            </a:r>
            <a:r>
              <a:rPr lang="en-US" sz="2000" dirty="0"/>
              <a:t> </a:t>
            </a:r>
            <a:r>
              <a:rPr lang="en-US" sz="2000" dirty="0" err="1"/>
              <a:t>slici</a:t>
            </a:r>
            <a:r>
              <a:rPr lang="en-US" sz="2000" dirty="0"/>
              <a:t> </a:t>
            </a:r>
            <a:r>
              <a:rPr lang="en-US" sz="2000" dirty="0" err="1"/>
              <a:t>koja</a:t>
            </a:r>
            <a:r>
              <a:rPr lang="en-US" sz="2000" dirty="0"/>
              <a:t> je </a:t>
            </a:r>
            <a:r>
              <a:rPr lang="en-US" sz="2000" dirty="0" err="1" smtClean="0"/>
              <a:t>neošte</a:t>
            </a:r>
            <a:r>
              <a:rPr lang="hr-HR" sz="2000" dirty="0" smtClean="0"/>
              <a:t>ć</a:t>
            </a:r>
            <a:r>
              <a:rPr lang="en-US" sz="2000" dirty="0" err="1" smtClean="0"/>
              <a:t>ena</a:t>
            </a:r>
            <a:r>
              <a:rPr lang="en-US" sz="2000" dirty="0" smtClean="0"/>
              <a:t> </a:t>
            </a:r>
            <a:r>
              <a:rPr lang="en-US" sz="2000" dirty="0" err="1"/>
              <a:t>preživjela</a:t>
            </a:r>
            <a:r>
              <a:rPr lang="en-US" sz="2000" dirty="0"/>
              <a:t> </a:t>
            </a:r>
            <a:r>
              <a:rPr lang="en-US" sz="2000" dirty="0" err="1"/>
              <a:t>veliki</a:t>
            </a:r>
            <a:r>
              <a:rPr lang="en-US" sz="2000" dirty="0"/>
              <a:t> </a:t>
            </a:r>
            <a:r>
              <a:rPr lang="en-US" sz="2000" dirty="0" err="1"/>
              <a:t>požar</a:t>
            </a:r>
            <a:r>
              <a:rPr lang="en-US" sz="2000" dirty="0"/>
              <a:t> 1731. </a:t>
            </a:r>
            <a:r>
              <a:rPr lang="en-US" sz="2000" dirty="0" err="1"/>
              <a:t>godine</a:t>
            </a:r>
            <a:endParaRPr lang="en-US" sz="20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241F1EB-42CC-4A8A-BAED-6623D5787FFF}"/>
              </a:ext>
            </a:extLst>
          </p:cNvPr>
          <p:cNvPicPr>
            <a:picLocks noChangeAspect="1"/>
          </p:cNvPicPr>
          <p:nvPr/>
        </p:nvPicPr>
        <p:blipFill rotWithShape="1">
          <a:blip r:embed="rId2"/>
          <a:srcRect l="15302" r="2046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35621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63B8-1BA0-4502-8218-8A044E9CCAFF}"/>
              </a:ext>
            </a:extLst>
          </p:cNvPr>
          <p:cNvSpPr>
            <a:spLocks noGrp="1"/>
          </p:cNvSpPr>
          <p:nvPr>
            <p:ph type="title"/>
          </p:nvPr>
        </p:nvSpPr>
        <p:spPr>
          <a:xfrm>
            <a:off x="836141" y="155060"/>
            <a:ext cx="6254496" cy="1828800"/>
          </a:xfrm>
        </p:spPr>
        <p:txBody>
          <a:bodyPr>
            <a:normAutofit/>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kula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Lotrščak</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0324D10-73CD-419C-A337-87C9D8C5BD31}"/>
              </a:ext>
            </a:extLst>
          </p:cNvPr>
          <p:cNvSpPr>
            <a:spLocks noGrp="1"/>
          </p:cNvSpPr>
          <p:nvPr>
            <p:ph idx="1"/>
          </p:nvPr>
        </p:nvSpPr>
        <p:spPr>
          <a:xfrm>
            <a:off x="410133" y="2096875"/>
            <a:ext cx="6548999" cy="4466367"/>
          </a:xfrm>
        </p:spPr>
        <p:txBody>
          <a:bodyPr>
            <a:normAutofit/>
          </a:bodyPr>
          <a:lstStyle/>
          <a:p>
            <a:r>
              <a:rPr lang="en-US" sz="2000" b="1" dirty="0"/>
              <a:t>Kula </a:t>
            </a:r>
            <a:r>
              <a:rPr lang="en-US" sz="2000" b="1" dirty="0" err="1"/>
              <a:t>Lotrščak</a:t>
            </a:r>
            <a:r>
              <a:rPr lang="en-US" sz="2000" dirty="0"/>
              <a:t> </a:t>
            </a:r>
            <a:r>
              <a:rPr lang="en-US" sz="2000" dirty="0" err="1"/>
              <a:t>jedna</a:t>
            </a:r>
            <a:r>
              <a:rPr lang="en-US" sz="2000" dirty="0"/>
              <a:t> je od </a:t>
            </a:r>
            <a:r>
              <a:rPr lang="en-US" sz="2000" dirty="0" err="1"/>
              <a:t>simbola</a:t>
            </a:r>
            <a:r>
              <a:rPr lang="en-US" sz="2000" dirty="0"/>
              <a:t> </a:t>
            </a:r>
            <a:r>
              <a:rPr lang="en-US" sz="2000" dirty="0" err="1"/>
              <a:t>Zagreba</a:t>
            </a:r>
            <a:r>
              <a:rPr lang="en-US" sz="2000" dirty="0"/>
              <a:t>. </a:t>
            </a:r>
            <a:r>
              <a:rPr lang="en-US" sz="2000" dirty="0" err="1"/>
              <a:t>Nalazi</a:t>
            </a:r>
            <a:r>
              <a:rPr lang="en-US" sz="2000" dirty="0"/>
              <a:t> se </a:t>
            </a:r>
            <a:r>
              <a:rPr lang="en-US" sz="2000" dirty="0" err="1"/>
              <a:t>na</a:t>
            </a:r>
            <a:r>
              <a:rPr lang="en-US" sz="2000" dirty="0"/>
              <a:t> </a:t>
            </a:r>
            <a:r>
              <a:rPr lang="en-US" sz="2000" dirty="0" err="1"/>
              <a:t>Gradecu</a:t>
            </a:r>
            <a:r>
              <a:rPr lang="en-US" sz="2000" dirty="0"/>
              <a:t>, </a:t>
            </a:r>
            <a:r>
              <a:rPr lang="en-US" sz="2000" dirty="0" err="1"/>
              <a:t>uz</a:t>
            </a:r>
            <a:r>
              <a:rPr lang="en-US" sz="2000" dirty="0"/>
              <a:t> </a:t>
            </a:r>
            <a:r>
              <a:rPr lang="en-US" sz="2000" dirty="0" err="1"/>
              <a:t>nekadašnja</a:t>
            </a:r>
            <a:r>
              <a:rPr lang="en-US" sz="2000" dirty="0"/>
              <a:t> mala </a:t>
            </a:r>
            <a:r>
              <a:rPr lang="en-US" sz="2000" dirty="0" err="1"/>
              <a:t>gradska</a:t>
            </a:r>
            <a:r>
              <a:rPr lang="en-US" sz="2000" dirty="0"/>
              <a:t> </a:t>
            </a:r>
            <a:r>
              <a:rPr lang="en-US" sz="2000" dirty="0" err="1"/>
              <a:t>vrata</a:t>
            </a:r>
            <a:r>
              <a:rPr lang="en-US" sz="2000" dirty="0"/>
              <a:t> </a:t>
            </a:r>
            <a:r>
              <a:rPr lang="en-US" sz="2000" dirty="0" err="1"/>
              <a:t>Dverce</a:t>
            </a:r>
            <a:r>
              <a:rPr lang="en-US" sz="2000" dirty="0"/>
              <a:t> </a:t>
            </a:r>
            <a:r>
              <a:rPr lang="en-US" sz="2000" dirty="0" err="1"/>
              <a:t>na</a:t>
            </a:r>
            <a:r>
              <a:rPr lang="en-US" sz="2000" dirty="0"/>
              <a:t> </a:t>
            </a:r>
            <a:r>
              <a:rPr lang="en-US" sz="2000" dirty="0" err="1"/>
              <a:t>Strossmayerovom</a:t>
            </a:r>
            <a:r>
              <a:rPr lang="en-US" sz="2000" dirty="0"/>
              <a:t> </a:t>
            </a:r>
            <a:r>
              <a:rPr lang="en-US" sz="2000" dirty="0" err="1" smtClean="0"/>
              <a:t>šetalištu</a:t>
            </a:r>
            <a:endParaRPr lang="en-US" sz="2000" dirty="0"/>
          </a:p>
          <a:p>
            <a:r>
              <a:rPr lang="en-US" sz="2000" dirty="0" err="1"/>
              <a:t>Lotrščak</a:t>
            </a:r>
            <a:r>
              <a:rPr lang="en-US" sz="2000" dirty="0"/>
              <a:t> se </a:t>
            </a:r>
            <a:r>
              <a:rPr lang="en-US" sz="2000" dirty="0" err="1"/>
              <a:t>isprva</a:t>
            </a:r>
            <a:r>
              <a:rPr lang="en-US" sz="2000" dirty="0"/>
              <a:t> </a:t>
            </a:r>
            <a:r>
              <a:rPr lang="en-US" sz="2000" dirty="0" err="1"/>
              <a:t>zvao</a:t>
            </a:r>
            <a:r>
              <a:rPr lang="en-US" sz="2000" dirty="0"/>
              <a:t> </a:t>
            </a:r>
            <a:r>
              <a:rPr lang="en-US" sz="2000" dirty="0" err="1"/>
              <a:t>kula</a:t>
            </a:r>
            <a:r>
              <a:rPr lang="en-US" sz="2000" dirty="0"/>
              <a:t> od </a:t>
            </a:r>
            <a:r>
              <a:rPr lang="en-US" sz="2000" dirty="0" err="1"/>
              <a:t>Dverca</a:t>
            </a:r>
            <a:r>
              <a:rPr lang="en-US" sz="2000" dirty="0"/>
              <a:t>, </a:t>
            </a:r>
            <a:r>
              <a:rPr lang="en-US" sz="2000" dirty="0" err="1"/>
              <a:t>ali</a:t>
            </a:r>
            <a:r>
              <a:rPr lang="en-US" sz="2000" dirty="0"/>
              <a:t> od 1646. </a:t>
            </a:r>
            <a:r>
              <a:rPr lang="en-US" sz="2000" dirty="0" err="1"/>
              <a:t>kada</a:t>
            </a:r>
            <a:r>
              <a:rPr lang="en-US" sz="2000" dirty="0"/>
              <a:t> je u </a:t>
            </a:r>
            <a:r>
              <a:rPr lang="en-US" sz="2000" dirty="0" err="1"/>
              <a:t>njemu</a:t>
            </a:r>
            <a:r>
              <a:rPr lang="en-US" sz="2000" dirty="0"/>
              <a:t> </a:t>
            </a:r>
            <a:r>
              <a:rPr lang="en-US" sz="2000" dirty="0" err="1"/>
              <a:t>smješteno</a:t>
            </a:r>
            <a:r>
              <a:rPr lang="en-US" sz="2000" dirty="0"/>
              <a:t> </a:t>
            </a:r>
            <a:r>
              <a:rPr lang="en-US" sz="2000" dirty="0" err="1"/>
              <a:t>zvono</a:t>
            </a:r>
            <a:r>
              <a:rPr lang="en-US" sz="2000" dirty="0"/>
              <a:t> </a:t>
            </a:r>
            <a:r>
              <a:rPr lang="en-US" sz="2000" dirty="0" err="1"/>
              <a:t>počeo</a:t>
            </a:r>
            <a:r>
              <a:rPr lang="en-US" sz="2000" dirty="0"/>
              <a:t> se </a:t>
            </a:r>
            <a:r>
              <a:rPr lang="en-US" sz="2000" dirty="0" err="1"/>
              <a:t>zvati</a:t>
            </a:r>
            <a:r>
              <a:rPr lang="en-US" sz="2000" dirty="0"/>
              <a:t> </a:t>
            </a:r>
            <a:r>
              <a:rPr lang="en-US" sz="2000" dirty="0" err="1"/>
              <a:t>Lotrščakom</a:t>
            </a:r>
            <a:endParaRPr lang="en-US" sz="2000" dirty="0"/>
          </a:p>
          <a:p>
            <a:r>
              <a:rPr lang="en-US" sz="2000" dirty="0"/>
              <a:t>Kula je u </a:t>
            </a:r>
            <a:r>
              <a:rPr lang="en-US" sz="2000" dirty="0" err="1"/>
              <a:t>prošlosti</a:t>
            </a:r>
            <a:r>
              <a:rPr lang="en-US" sz="2000" dirty="0"/>
              <a:t> </a:t>
            </a:r>
            <a:r>
              <a:rPr lang="en-US" sz="2000" dirty="0" err="1"/>
              <a:t>služila</a:t>
            </a:r>
            <a:r>
              <a:rPr lang="en-US" sz="2000" dirty="0"/>
              <a:t> za </a:t>
            </a:r>
            <a:r>
              <a:rPr lang="en-US" sz="2000" dirty="0" err="1"/>
              <a:t>obranu</a:t>
            </a:r>
            <a:r>
              <a:rPr lang="en-US" sz="2000" dirty="0"/>
              <a:t> I </a:t>
            </a:r>
            <a:r>
              <a:rPr lang="en-US" sz="2000" dirty="0" err="1"/>
              <a:t>obrambene</a:t>
            </a:r>
            <a:r>
              <a:rPr lang="en-US" sz="2000" dirty="0"/>
              <a:t> </a:t>
            </a:r>
            <a:r>
              <a:rPr lang="en-US" sz="2000" dirty="0" err="1"/>
              <a:t>funkcije</a:t>
            </a:r>
            <a:r>
              <a:rPr lang="en-US" sz="2000" dirty="0"/>
              <a:t> a </a:t>
            </a:r>
            <a:r>
              <a:rPr lang="en-US" sz="2000" dirty="0" err="1"/>
              <a:t>nakon</a:t>
            </a:r>
            <a:r>
              <a:rPr lang="en-US" sz="2000" dirty="0"/>
              <a:t> toga se </a:t>
            </a:r>
            <a:r>
              <a:rPr lang="en-US" sz="2000" dirty="0" err="1"/>
              <a:t>prilagođavala</a:t>
            </a:r>
            <a:r>
              <a:rPr lang="en-US" sz="2000" dirty="0"/>
              <a:t> </a:t>
            </a:r>
            <a:r>
              <a:rPr lang="en-US" sz="2000" dirty="0" err="1"/>
              <a:t>potrebama</a:t>
            </a:r>
            <a:r>
              <a:rPr lang="en-US" sz="2000" dirty="0"/>
              <a:t> </a:t>
            </a:r>
            <a:r>
              <a:rPr lang="en-US" sz="2000" dirty="0" err="1"/>
              <a:t>raznih</a:t>
            </a:r>
            <a:r>
              <a:rPr lang="en-US" sz="2000" dirty="0"/>
              <a:t> </a:t>
            </a:r>
            <a:r>
              <a:rPr lang="en-US" sz="2000" dirty="0" err="1"/>
              <a:t>vremena</a:t>
            </a:r>
            <a:endParaRPr lang="en-US" sz="2000" dirty="0"/>
          </a:p>
          <a:p>
            <a:r>
              <a:rPr lang="en-US" sz="2000" dirty="0" err="1"/>
              <a:t>Svoj</a:t>
            </a:r>
            <a:r>
              <a:rPr lang="en-US" sz="2000" dirty="0"/>
              <a:t> </a:t>
            </a:r>
            <a:r>
              <a:rPr lang="en-US" sz="2000" dirty="0" err="1"/>
              <a:t>današnji</a:t>
            </a:r>
            <a:r>
              <a:rPr lang="en-US" sz="2000" dirty="0"/>
              <a:t> </a:t>
            </a:r>
            <a:r>
              <a:rPr lang="en-US" sz="2000" dirty="0" err="1"/>
              <a:t>izgled</a:t>
            </a:r>
            <a:r>
              <a:rPr lang="en-US" sz="2000" dirty="0"/>
              <a:t> </a:t>
            </a:r>
            <a:r>
              <a:rPr lang="en-US" sz="2000" dirty="0" err="1"/>
              <a:t>dobila</a:t>
            </a:r>
            <a:r>
              <a:rPr lang="en-US" sz="2000" dirty="0"/>
              <a:t> je u 19. </a:t>
            </a:r>
            <a:r>
              <a:rPr lang="en-US" sz="2000" dirty="0" err="1"/>
              <a:t>stoljeću</a:t>
            </a:r>
            <a:r>
              <a:rPr lang="en-US" sz="2000" dirty="0"/>
              <a:t> </a:t>
            </a:r>
            <a:r>
              <a:rPr lang="en-US" sz="2000" dirty="0" err="1"/>
              <a:t>nakon</a:t>
            </a:r>
            <a:r>
              <a:rPr lang="en-US" sz="2000" dirty="0"/>
              <a:t> </a:t>
            </a:r>
            <a:r>
              <a:rPr lang="en-US" sz="2000" dirty="0" err="1"/>
              <a:t>pregradnji</a:t>
            </a:r>
            <a:r>
              <a:rPr lang="en-US" sz="2000" dirty="0"/>
              <a:t> </a:t>
            </a:r>
            <a:r>
              <a:rPr lang="en-US" sz="2000" dirty="0" err="1"/>
              <a:t>koje</a:t>
            </a:r>
            <a:r>
              <a:rPr lang="en-US" sz="2000" dirty="0"/>
              <a:t> je </a:t>
            </a:r>
            <a:r>
              <a:rPr lang="en-US" sz="2000" dirty="0" err="1"/>
              <a:t>izveo</a:t>
            </a:r>
            <a:r>
              <a:rPr lang="en-US" sz="2000" dirty="0"/>
              <a:t> </a:t>
            </a:r>
            <a:r>
              <a:rPr lang="en-US" sz="2000" dirty="0" err="1"/>
              <a:t>arhitekt</a:t>
            </a:r>
            <a:r>
              <a:rPr lang="en-US" sz="2000" dirty="0"/>
              <a:t> </a:t>
            </a:r>
            <a:r>
              <a:rPr lang="en-US" sz="2000" dirty="0" err="1"/>
              <a:t>Kuno</a:t>
            </a:r>
            <a:r>
              <a:rPr lang="en-US" sz="2000" dirty="0"/>
              <a:t> </a:t>
            </a:r>
            <a:r>
              <a:rPr lang="en-US" sz="2000" dirty="0" err="1"/>
              <a:t>Waidmann</a:t>
            </a:r>
            <a:endParaRPr lang="en-US" sz="2000" dirty="0"/>
          </a:p>
          <a:p>
            <a:r>
              <a:rPr lang="en-US" sz="2000" dirty="0"/>
              <a:t>Kula je </a:t>
            </a:r>
            <a:r>
              <a:rPr lang="en-US" sz="2000" dirty="0" err="1"/>
              <a:t>visoka</a:t>
            </a:r>
            <a:r>
              <a:rPr lang="en-US" sz="2000" dirty="0"/>
              <a:t> 19 </a:t>
            </a:r>
            <a:r>
              <a:rPr lang="en-US" sz="2000" dirty="0" err="1"/>
              <a:t>metara</a:t>
            </a:r>
            <a:r>
              <a:rPr lang="en-US" sz="2000" dirty="0"/>
              <a:t>, </a:t>
            </a:r>
            <a:r>
              <a:rPr lang="en-US" sz="2000" dirty="0" err="1"/>
              <a:t>krovište</a:t>
            </a:r>
            <a:r>
              <a:rPr lang="en-US" sz="2000" dirty="0"/>
              <a:t> pet, </a:t>
            </a:r>
            <a:r>
              <a:rPr lang="en-US" sz="2000" dirty="0" err="1"/>
              <a:t>kupola</a:t>
            </a:r>
            <a:r>
              <a:rPr lang="en-US" sz="2000" dirty="0"/>
              <a:t> </a:t>
            </a:r>
            <a:r>
              <a:rPr lang="en-US" sz="2000" dirty="0" err="1"/>
              <a:t>šest</a:t>
            </a:r>
            <a:r>
              <a:rPr lang="en-US" sz="2000" dirty="0"/>
              <a:t>, </a:t>
            </a:r>
            <a:r>
              <a:rPr lang="en-US" sz="2000" dirty="0" err="1"/>
              <a:t>ukupno</a:t>
            </a:r>
            <a:r>
              <a:rPr lang="en-US" sz="2000" dirty="0"/>
              <a:t> 30 </a:t>
            </a:r>
            <a:r>
              <a:rPr lang="en-US" sz="2000" dirty="0" err="1"/>
              <a:t>metara</a:t>
            </a:r>
            <a:endParaRPr lang="en-US" sz="2000" dirty="0"/>
          </a:p>
          <a:p>
            <a:r>
              <a:rPr lang="en-US" sz="2000" dirty="0"/>
              <a:t>U </a:t>
            </a:r>
            <a:r>
              <a:rPr lang="en-US" sz="2000" dirty="0" err="1"/>
              <a:t>Kuli</a:t>
            </a:r>
            <a:r>
              <a:rPr lang="en-US" sz="2000" dirty="0"/>
              <a:t> je </a:t>
            </a:r>
            <a:r>
              <a:rPr lang="en-US" sz="2000" dirty="0" err="1"/>
              <a:t>smješten</a:t>
            </a:r>
            <a:r>
              <a:rPr lang="en-US" sz="2000" dirty="0"/>
              <a:t> </a:t>
            </a:r>
            <a:r>
              <a:rPr lang="en-US" sz="2000" dirty="0" err="1"/>
              <a:t>Grički</a:t>
            </a:r>
            <a:r>
              <a:rPr lang="en-US" sz="2000" dirty="0"/>
              <a:t> top, </a:t>
            </a:r>
            <a:r>
              <a:rPr lang="en-US" sz="2000" dirty="0" err="1"/>
              <a:t>koji</a:t>
            </a:r>
            <a:r>
              <a:rPr lang="en-US" sz="2000" dirty="0"/>
              <a:t> </a:t>
            </a:r>
            <a:r>
              <a:rPr lang="en-US" sz="2000" dirty="0" err="1"/>
              <a:t>svakog</a:t>
            </a:r>
            <a:r>
              <a:rPr lang="en-US" sz="2000" dirty="0"/>
              <a:t> dana </a:t>
            </a:r>
            <a:r>
              <a:rPr lang="en-US" sz="2000" dirty="0" err="1"/>
              <a:t>pucnjem</a:t>
            </a:r>
            <a:r>
              <a:rPr lang="en-US" sz="2000" dirty="0"/>
              <a:t> </a:t>
            </a:r>
            <a:r>
              <a:rPr lang="en-US" sz="2000" dirty="0" err="1"/>
              <a:t>označava</a:t>
            </a:r>
            <a:r>
              <a:rPr lang="en-US" sz="2000" dirty="0"/>
              <a:t> </a:t>
            </a:r>
            <a:r>
              <a:rPr lang="en-US" sz="2000" dirty="0" err="1"/>
              <a:t>podne</a:t>
            </a:r>
            <a:r>
              <a:rPr lang="en-US" sz="2000" dirty="0"/>
              <a:t>. Na </a:t>
            </a:r>
            <a:r>
              <a:rPr lang="en-US" sz="2000" dirty="0" err="1"/>
              <a:t>vrhu</a:t>
            </a:r>
            <a:r>
              <a:rPr lang="en-US" sz="2000" dirty="0"/>
              <a:t> se </a:t>
            </a:r>
            <a:r>
              <a:rPr lang="en-US" sz="2000" dirty="0" err="1"/>
              <a:t>nalazi</a:t>
            </a:r>
            <a:r>
              <a:rPr lang="en-US" sz="2000" dirty="0"/>
              <a:t> </a:t>
            </a:r>
            <a:r>
              <a:rPr lang="en-US" sz="2000" dirty="0" err="1"/>
              <a:t>kupola</a:t>
            </a:r>
            <a:r>
              <a:rPr lang="en-US" sz="2000" dirty="0"/>
              <a:t> s </a:t>
            </a:r>
            <a:r>
              <a:rPr lang="en-US" sz="2000" dirty="0" err="1"/>
              <a:t>vidikovcem</a:t>
            </a:r>
            <a:endParaRPr lang="en-US" sz="2000" dirty="0"/>
          </a:p>
        </p:txBody>
      </p:sp>
      <p:pic>
        <p:nvPicPr>
          <p:cNvPr id="4" name="Picture 3">
            <a:extLst>
              <a:ext uri="{FF2B5EF4-FFF2-40B4-BE49-F238E27FC236}">
                <a16:creationId xmlns:a16="http://schemas.microsoft.com/office/drawing/2014/main" id="{F2DDB3A2-8DC4-4D37-96C7-FF977E7DC3C7}"/>
              </a:ext>
            </a:extLst>
          </p:cNvPr>
          <p:cNvPicPr>
            <a:picLocks noChangeAspect="1"/>
          </p:cNvPicPr>
          <p:nvPr/>
        </p:nvPicPr>
        <p:blipFill rotWithShape="1">
          <a:blip r:embed="rId2"/>
          <a:srcRect t="7988" r="-3" b="-2"/>
          <a:stretch/>
        </p:blipFill>
        <p:spPr>
          <a:xfrm>
            <a:off x="7552266" y="10"/>
            <a:ext cx="4639733" cy="6857990"/>
          </a:xfrm>
          <a:prstGeom prst="rect">
            <a:avLst/>
          </a:prstGeom>
        </p:spPr>
      </p:pic>
    </p:spTree>
    <p:extLst>
      <p:ext uri="{BB962C8B-B14F-4D97-AF65-F5344CB8AC3E}">
        <p14:creationId xmlns:p14="http://schemas.microsoft.com/office/powerpoint/2010/main" val="3996241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79064D-F3C0-4CA3-AA0E-BF8993844BD5}"/>
              </a:ext>
            </a:extLst>
          </p:cNvPr>
          <p:cNvSpPr>
            <a:spLocks noGrp="1"/>
          </p:cNvSpPr>
          <p:nvPr>
            <p:ph type="title"/>
          </p:nvPr>
        </p:nvSpPr>
        <p:spPr>
          <a:xfrm>
            <a:off x="781464" y="200009"/>
            <a:ext cx="5314536"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Popov </a:t>
            </a:r>
            <a:r>
              <a:rPr lang="en-US" b="1" dirty="0" err="1">
                <a:latin typeface="Arial" panose="020B0604020202020204" pitchFamily="34" charset="0"/>
                <a:cs typeface="Arial" panose="020B0604020202020204" pitchFamily="34" charset="0"/>
              </a:rPr>
              <a:t>toranj</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CD0EDE8-F9C3-4F77-A6BC-3CE647D28247}"/>
              </a:ext>
            </a:extLst>
          </p:cNvPr>
          <p:cNvSpPr>
            <a:spLocks noGrp="1"/>
          </p:cNvSpPr>
          <p:nvPr>
            <p:ph idx="1"/>
          </p:nvPr>
        </p:nvSpPr>
        <p:spPr>
          <a:xfrm>
            <a:off x="0" y="1643865"/>
            <a:ext cx="6847875" cy="5214135"/>
          </a:xfrm>
        </p:spPr>
        <p:txBody>
          <a:bodyPr anchor="t">
            <a:noAutofit/>
          </a:bodyPr>
          <a:lstStyle/>
          <a:p>
            <a:r>
              <a:rPr lang="en-US" sz="2000" b="1" dirty="0"/>
              <a:t>Popov </a:t>
            </a:r>
            <a:r>
              <a:rPr lang="en-US" sz="2000" b="1" dirty="0" err="1"/>
              <a:t>toranj</a:t>
            </a:r>
            <a:r>
              <a:rPr lang="en-US" sz="2000" dirty="0"/>
              <a:t> je </a:t>
            </a:r>
            <a:r>
              <a:rPr lang="en-US" sz="2000" dirty="0" err="1"/>
              <a:t>danas</a:t>
            </a:r>
            <a:r>
              <a:rPr lang="en-US" sz="2000" dirty="0"/>
              <a:t> </a:t>
            </a:r>
            <a:r>
              <a:rPr lang="en-US" sz="2000" dirty="0" err="1"/>
              <a:t>sačuvani</a:t>
            </a:r>
            <a:r>
              <a:rPr lang="en-US" sz="2000" dirty="0"/>
              <a:t> </a:t>
            </a:r>
            <a:r>
              <a:rPr lang="en-US" sz="2000" dirty="0" err="1"/>
              <a:t>objekt</a:t>
            </a:r>
            <a:r>
              <a:rPr lang="en-US" sz="2000" dirty="0"/>
              <a:t> </a:t>
            </a:r>
            <a:r>
              <a:rPr lang="en-US" sz="2000" dirty="0" err="1"/>
              <a:t>obrambenog</a:t>
            </a:r>
            <a:r>
              <a:rPr lang="en-US" sz="2000" dirty="0"/>
              <a:t> </a:t>
            </a:r>
            <a:r>
              <a:rPr lang="en-US" sz="2000" dirty="0" err="1"/>
              <a:t>sustava</a:t>
            </a:r>
            <a:r>
              <a:rPr lang="en-US" sz="2000" dirty="0"/>
              <a:t> </a:t>
            </a:r>
            <a:r>
              <a:rPr lang="en-US" sz="2000" dirty="0" err="1"/>
              <a:t>zagrebačkog</a:t>
            </a:r>
            <a:r>
              <a:rPr lang="en-US" sz="2000" dirty="0"/>
              <a:t> </a:t>
            </a:r>
            <a:r>
              <a:rPr lang="en-US" sz="2000" dirty="0" err="1"/>
              <a:t>Gradeca</a:t>
            </a:r>
            <a:endParaRPr lang="en-US" sz="2000" dirty="0"/>
          </a:p>
          <a:p>
            <a:r>
              <a:rPr lang="en-US" sz="2000" dirty="0"/>
              <a:t> </a:t>
            </a:r>
            <a:r>
              <a:rPr lang="en-US" sz="2000" dirty="0" err="1"/>
              <a:t>Nalazi</a:t>
            </a:r>
            <a:r>
              <a:rPr lang="en-US" sz="2000" dirty="0"/>
              <a:t> se </a:t>
            </a:r>
            <a:r>
              <a:rPr lang="en-US" sz="2000" dirty="0" err="1"/>
              <a:t>sa</a:t>
            </a:r>
            <a:r>
              <a:rPr lang="en-US" sz="2000" dirty="0"/>
              <a:t> </a:t>
            </a:r>
            <a:r>
              <a:rPr lang="en-US" sz="2000" dirty="0" err="1"/>
              <a:t>sjeverne</a:t>
            </a:r>
            <a:r>
              <a:rPr lang="en-US" sz="2000" dirty="0"/>
              <a:t> </a:t>
            </a:r>
            <a:r>
              <a:rPr lang="en-US" sz="2000" dirty="0" err="1"/>
              <a:t>strane</a:t>
            </a:r>
            <a:r>
              <a:rPr lang="en-US" sz="2000" dirty="0"/>
              <a:t> </a:t>
            </a:r>
            <a:r>
              <a:rPr lang="en-US" sz="2000" dirty="0" err="1"/>
              <a:t>Gradeca</a:t>
            </a:r>
            <a:r>
              <a:rPr lang="en-US" sz="2000" dirty="0"/>
              <a:t> (</a:t>
            </a:r>
            <a:r>
              <a:rPr lang="en-US" sz="2000" dirty="0" err="1"/>
              <a:t>Griča</a:t>
            </a:r>
            <a:r>
              <a:rPr lang="en-US" sz="2000" dirty="0"/>
              <a:t>), </a:t>
            </a:r>
            <a:r>
              <a:rPr lang="en-US" sz="2000" dirty="0" err="1"/>
              <a:t>na</a:t>
            </a:r>
            <a:r>
              <a:rPr lang="en-US" sz="2000" dirty="0"/>
              <a:t> </a:t>
            </a:r>
            <a:r>
              <a:rPr lang="en-US" sz="2000" dirty="0" err="1"/>
              <a:t>vrhu</a:t>
            </a:r>
            <a:r>
              <a:rPr lang="en-US" sz="2000" dirty="0"/>
              <a:t> </a:t>
            </a:r>
            <a:r>
              <a:rPr lang="en-US" sz="2000" dirty="0" err="1"/>
              <a:t>Opatičke</a:t>
            </a:r>
            <a:r>
              <a:rPr lang="en-US" sz="2000" dirty="0"/>
              <a:t> </a:t>
            </a:r>
            <a:r>
              <a:rPr lang="en-US" sz="2000" dirty="0" err="1"/>
              <a:t>ulice</a:t>
            </a:r>
            <a:r>
              <a:rPr lang="en-US" sz="2000" dirty="0"/>
              <a:t>. </a:t>
            </a:r>
            <a:r>
              <a:rPr lang="en-US" sz="2000" dirty="0" err="1"/>
              <a:t>Utvrda</a:t>
            </a:r>
            <a:r>
              <a:rPr lang="en-US" sz="2000" dirty="0"/>
              <a:t> je </a:t>
            </a:r>
            <a:r>
              <a:rPr lang="en-US" sz="2000" dirty="0" err="1"/>
              <a:t>podignuta</a:t>
            </a:r>
            <a:r>
              <a:rPr lang="en-US" sz="2000" dirty="0"/>
              <a:t> </a:t>
            </a:r>
            <a:r>
              <a:rPr lang="en-US" sz="2000" dirty="0" err="1"/>
              <a:t>sredinom</a:t>
            </a:r>
            <a:r>
              <a:rPr lang="en-US" sz="2000" dirty="0"/>
              <a:t> 13. </a:t>
            </a:r>
            <a:r>
              <a:rPr lang="en-US" sz="2000" dirty="0" err="1" smtClean="0"/>
              <a:t>stoljeća</a:t>
            </a:r>
            <a:endParaRPr lang="en-US" sz="2000" dirty="0"/>
          </a:p>
          <a:p>
            <a:r>
              <a:rPr lang="en-US" sz="2000" dirty="0" err="1" smtClean="0"/>
              <a:t>Kada</a:t>
            </a:r>
            <a:r>
              <a:rPr lang="en-US" sz="2000" dirty="0" smtClean="0"/>
              <a:t> </a:t>
            </a:r>
            <a:r>
              <a:rPr lang="en-US" sz="2000" dirty="0"/>
              <a:t>je u </a:t>
            </a:r>
            <a:r>
              <a:rPr lang="en-US" sz="2000" dirty="0" err="1"/>
              <a:t>prvoj</a:t>
            </a:r>
            <a:r>
              <a:rPr lang="en-US" sz="2000" dirty="0"/>
              <a:t> </a:t>
            </a:r>
            <a:r>
              <a:rPr lang="en-US" sz="2000" dirty="0" err="1"/>
              <a:t>polovici</a:t>
            </a:r>
            <a:r>
              <a:rPr lang="en-US" sz="2000" dirty="0"/>
              <a:t> 16. </a:t>
            </a:r>
            <a:r>
              <a:rPr lang="en-US" sz="2000" dirty="0" err="1"/>
              <a:t>stoljeća</a:t>
            </a:r>
            <a:r>
              <a:rPr lang="en-US" sz="2000" dirty="0"/>
              <a:t> </a:t>
            </a:r>
            <a:r>
              <a:rPr lang="en-US" sz="2000" dirty="0" err="1"/>
              <a:t>toranj</a:t>
            </a:r>
            <a:r>
              <a:rPr lang="en-US" sz="2000" dirty="0"/>
              <a:t> </a:t>
            </a:r>
            <a:r>
              <a:rPr lang="en-US" sz="2000" dirty="0" err="1"/>
              <a:t>uklopljen</a:t>
            </a:r>
            <a:r>
              <a:rPr lang="en-US" sz="2000" dirty="0"/>
              <a:t> u </a:t>
            </a:r>
            <a:r>
              <a:rPr lang="en-US" sz="2000" dirty="0" err="1"/>
              <a:t>gradske</a:t>
            </a:r>
            <a:r>
              <a:rPr lang="en-US" sz="2000" dirty="0"/>
              <a:t> </a:t>
            </a:r>
            <a:r>
              <a:rPr lang="en-US" sz="2000" dirty="0" err="1"/>
              <a:t>utvrde</a:t>
            </a:r>
            <a:r>
              <a:rPr lang="en-US" sz="2000" dirty="0"/>
              <a:t>, </a:t>
            </a:r>
            <a:r>
              <a:rPr lang="en-US" sz="2000" dirty="0" err="1"/>
              <a:t>zadaća</a:t>
            </a:r>
            <a:r>
              <a:rPr lang="en-US" sz="2000" dirty="0"/>
              <a:t> mu je </a:t>
            </a:r>
            <a:r>
              <a:rPr lang="en-US" sz="2000" dirty="0" err="1"/>
              <a:t>bila</a:t>
            </a:r>
            <a:r>
              <a:rPr lang="en-US" sz="2000" dirty="0"/>
              <a:t> </a:t>
            </a:r>
            <a:r>
              <a:rPr lang="en-US" sz="2000" dirty="0" err="1"/>
              <a:t>štititi</a:t>
            </a:r>
            <a:r>
              <a:rPr lang="en-US" sz="2000" dirty="0"/>
              <a:t> </a:t>
            </a:r>
            <a:r>
              <a:rPr lang="en-US" sz="2000" dirty="0" err="1"/>
              <a:t>sjeverna</a:t>
            </a:r>
            <a:r>
              <a:rPr lang="en-US" sz="2000" dirty="0"/>
              <a:t> </a:t>
            </a:r>
            <a:r>
              <a:rPr lang="en-US" sz="2000" dirty="0" err="1"/>
              <a:t>gradska</a:t>
            </a:r>
            <a:r>
              <a:rPr lang="en-US" sz="2000" dirty="0"/>
              <a:t> </a:t>
            </a:r>
            <a:r>
              <a:rPr lang="en-US" sz="2000" dirty="0" err="1"/>
              <a:t>vrata</a:t>
            </a:r>
            <a:endParaRPr lang="en-US" sz="2000" dirty="0"/>
          </a:p>
          <a:p>
            <a:r>
              <a:rPr lang="en-US" sz="2000" dirty="0"/>
              <a:t> </a:t>
            </a:r>
            <a:r>
              <a:rPr lang="en-US" sz="2000" dirty="0" err="1"/>
              <a:t>Sredinom</a:t>
            </a:r>
            <a:r>
              <a:rPr lang="en-US" sz="2000" dirty="0"/>
              <a:t> 17. </a:t>
            </a:r>
            <a:r>
              <a:rPr lang="en-US" sz="2000" dirty="0" err="1"/>
              <a:t>stoljeća</a:t>
            </a:r>
            <a:r>
              <a:rPr lang="en-US" sz="2000" dirty="0"/>
              <a:t> u </a:t>
            </a:r>
            <a:r>
              <a:rPr lang="en-US" sz="2000" dirty="0" err="1"/>
              <a:t>njemu</a:t>
            </a:r>
            <a:r>
              <a:rPr lang="en-US" sz="2000" dirty="0"/>
              <a:t> je </a:t>
            </a:r>
            <a:r>
              <a:rPr lang="en-US" sz="2000" dirty="0" err="1"/>
              <a:t>bila</a:t>
            </a:r>
            <a:r>
              <a:rPr lang="en-US" sz="2000" dirty="0"/>
              <a:t> </a:t>
            </a:r>
            <a:r>
              <a:rPr lang="en-US" sz="2000" dirty="0" err="1"/>
              <a:t>škola</a:t>
            </a:r>
            <a:r>
              <a:rPr lang="en-US" sz="2000" dirty="0"/>
              <a:t>, a </a:t>
            </a:r>
            <a:r>
              <a:rPr lang="en-US" sz="2000" dirty="0" err="1"/>
              <a:t>drugi</a:t>
            </a:r>
            <a:r>
              <a:rPr lang="en-US" sz="2000" dirty="0"/>
              <a:t> je </a:t>
            </a:r>
            <a:r>
              <a:rPr lang="en-US" sz="2000" dirty="0" err="1"/>
              <a:t>kat</a:t>
            </a:r>
            <a:r>
              <a:rPr lang="en-US" sz="2000" dirty="0"/>
              <a:t> </a:t>
            </a:r>
            <a:r>
              <a:rPr lang="en-US" sz="2000" dirty="0" err="1"/>
              <a:t>dograđen</a:t>
            </a:r>
            <a:r>
              <a:rPr lang="en-US" sz="2000" dirty="0"/>
              <a:t> u </a:t>
            </a:r>
            <a:r>
              <a:rPr lang="en-US" sz="2000" dirty="0" err="1"/>
              <a:t>prvoj</a:t>
            </a:r>
            <a:r>
              <a:rPr lang="en-US" sz="2000" dirty="0"/>
              <a:t> </a:t>
            </a:r>
            <a:r>
              <a:rPr lang="en-US" sz="2000" dirty="0" err="1"/>
              <a:t>polovici</a:t>
            </a:r>
            <a:r>
              <a:rPr lang="en-US" sz="2000" dirty="0"/>
              <a:t> 19. </a:t>
            </a:r>
            <a:r>
              <a:rPr lang="en-US" sz="2000" dirty="0" err="1"/>
              <a:t>stoljeća</a:t>
            </a:r>
            <a:endParaRPr lang="en-US" sz="2000" dirty="0"/>
          </a:p>
          <a:p>
            <a:r>
              <a:rPr lang="en-US" sz="2000" dirty="0"/>
              <a:t>Na </a:t>
            </a:r>
            <a:r>
              <a:rPr lang="en-US" sz="2000" dirty="0" err="1"/>
              <a:t>vrhu</a:t>
            </a:r>
            <a:r>
              <a:rPr lang="en-US" sz="2000" dirty="0"/>
              <a:t> </a:t>
            </a:r>
            <a:r>
              <a:rPr lang="en-US" sz="2000" dirty="0" err="1"/>
              <a:t>Popovog</a:t>
            </a:r>
            <a:r>
              <a:rPr lang="en-US" sz="2000" dirty="0"/>
              <a:t> </a:t>
            </a:r>
            <a:r>
              <a:rPr lang="en-US" sz="2000" dirty="0" err="1" smtClean="0"/>
              <a:t>tornja</a:t>
            </a:r>
            <a:r>
              <a:rPr lang="hr-HR" sz="2000" dirty="0"/>
              <a:t>-</a:t>
            </a:r>
            <a:r>
              <a:rPr lang="en-US" sz="2000" dirty="0" err="1" smtClean="0"/>
              <a:t>kupola</a:t>
            </a:r>
            <a:r>
              <a:rPr lang="en-US" sz="2000" dirty="0" smtClean="0"/>
              <a:t> </a:t>
            </a:r>
            <a:r>
              <a:rPr lang="en-US" sz="2000" dirty="0"/>
              <a:t>s </a:t>
            </a:r>
            <a:r>
              <a:rPr lang="en-US" sz="2000" dirty="0" err="1"/>
              <a:t>teleskopom</a:t>
            </a:r>
            <a:r>
              <a:rPr lang="en-US" sz="2000" dirty="0"/>
              <a:t> </a:t>
            </a:r>
            <a:r>
              <a:rPr lang="en-US" sz="2000" dirty="0" err="1"/>
              <a:t>Zvjezdarnice</a:t>
            </a:r>
            <a:r>
              <a:rPr lang="en-US" sz="2000" dirty="0"/>
              <a:t> Zagreb</a:t>
            </a:r>
          </a:p>
          <a:p>
            <a:r>
              <a:rPr lang="en-US" sz="2000" dirty="0" err="1"/>
              <a:t>Zvjezdarnica</a:t>
            </a:r>
            <a:r>
              <a:rPr lang="en-US" sz="2000" dirty="0"/>
              <a:t> je </a:t>
            </a:r>
            <a:r>
              <a:rPr lang="en-US" sz="2000" dirty="0" err="1"/>
              <a:t>utemeljena</a:t>
            </a:r>
            <a:r>
              <a:rPr lang="en-US" sz="2000" dirty="0"/>
              <a:t> </a:t>
            </a:r>
            <a:r>
              <a:rPr lang="en-US" sz="2000" dirty="0" err="1"/>
              <a:t>na</a:t>
            </a:r>
            <a:r>
              <a:rPr lang="en-US" sz="2000" dirty="0"/>
              <a:t> </a:t>
            </a:r>
            <a:r>
              <a:rPr lang="en-US" sz="2000" dirty="0" err="1"/>
              <a:t>poticaj</a:t>
            </a:r>
            <a:r>
              <a:rPr lang="en-US" sz="2000" dirty="0"/>
              <a:t> </a:t>
            </a:r>
            <a:r>
              <a:rPr lang="en-US" sz="2000" dirty="0" err="1"/>
              <a:t>Hrvatskoga</a:t>
            </a:r>
            <a:r>
              <a:rPr lang="en-US" sz="2000" dirty="0"/>
              <a:t> </a:t>
            </a:r>
            <a:r>
              <a:rPr lang="en-US" sz="2000" dirty="0" err="1"/>
              <a:t>prirodoslovnog</a:t>
            </a:r>
            <a:r>
              <a:rPr lang="en-US" sz="2000" dirty="0"/>
              <a:t> </a:t>
            </a:r>
            <a:r>
              <a:rPr lang="en-US" sz="2000" dirty="0" err="1"/>
              <a:t>društva</a:t>
            </a:r>
            <a:r>
              <a:rPr lang="en-US" sz="2000" dirty="0"/>
              <a:t>. </a:t>
            </a:r>
            <a:r>
              <a:rPr lang="en-US" sz="2000" dirty="0" err="1"/>
              <a:t>Svečano</a:t>
            </a:r>
            <a:r>
              <a:rPr lang="en-US" sz="2000" dirty="0"/>
              <a:t> je </a:t>
            </a:r>
            <a:r>
              <a:rPr lang="en-US" sz="2000" dirty="0" err="1"/>
              <a:t>otvorena</a:t>
            </a:r>
            <a:r>
              <a:rPr lang="en-US" sz="2000" dirty="0"/>
              <a:t> 5. </a:t>
            </a:r>
            <a:r>
              <a:rPr lang="en-US" sz="2000" dirty="0" err="1"/>
              <a:t>prosinca</a:t>
            </a:r>
            <a:r>
              <a:rPr lang="en-US" sz="2000" dirty="0"/>
              <a:t> 1903. </a:t>
            </a:r>
            <a:r>
              <a:rPr lang="en-US" sz="2000" dirty="0" err="1" smtClean="0"/>
              <a:t>godine</a:t>
            </a:r>
            <a:endParaRPr lang="en-US" sz="2000" dirty="0"/>
          </a:p>
          <a:p>
            <a:r>
              <a:rPr lang="en-US" sz="2000" dirty="0" err="1"/>
              <a:t>Sredinom</a:t>
            </a:r>
            <a:r>
              <a:rPr lang="en-US" sz="2000" dirty="0"/>
              <a:t> 1980-ih </a:t>
            </a:r>
            <a:r>
              <a:rPr lang="en-US" sz="2000" dirty="0" err="1"/>
              <a:t>godina</a:t>
            </a:r>
            <a:r>
              <a:rPr lang="en-US" sz="2000" dirty="0"/>
              <a:t> </a:t>
            </a:r>
            <a:r>
              <a:rPr lang="en-US" sz="2000" dirty="0" err="1"/>
              <a:t>kompleks</a:t>
            </a:r>
            <a:r>
              <a:rPr lang="en-US" sz="2000" dirty="0"/>
              <a:t> </a:t>
            </a:r>
            <a:r>
              <a:rPr lang="en-US" sz="2000" dirty="0" err="1"/>
              <a:t>zgrada</a:t>
            </a:r>
            <a:r>
              <a:rPr lang="en-US" sz="2000" dirty="0"/>
              <a:t> </a:t>
            </a:r>
            <a:r>
              <a:rPr lang="en-US" sz="2000" dirty="0" err="1"/>
              <a:t>kojemu</a:t>
            </a:r>
            <a:r>
              <a:rPr lang="en-US" sz="2000" dirty="0"/>
              <a:t> </a:t>
            </a:r>
            <a:r>
              <a:rPr lang="en-US" sz="2000" dirty="0" err="1"/>
              <a:t>pripada</a:t>
            </a:r>
            <a:r>
              <a:rPr lang="en-US" sz="2000" dirty="0"/>
              <a:t> </a:t>
            </a:r>
            <a:r>
              <a:rPr lang="en-US" sz="2000" dirty="0" err="1"/>
              <a:t>Zvjezdarnica</a:t>
            </a:r>
            <a:r>
              <a:rPr lang="en-US" sz="2000" dirty="0"/>
              <a:t> </a:t>
            </a:r>
            <a:r>
              <a:rPr lang="en-US" sz="2000" dirty="0" err="1"/>
              <a:t>intenzivno</a:t>
            </a:r>
            <a:r>
              <a:rPr lang="en-US" sz="2000" dirty="0"/>
              <a:t> je </a:t>
            </a:r>
            <a:r>
              <a:rPr lang="en-US" sz="2000" dirty="0" err="1"/>
              <a:t>preuređen</a:t>
            </a:r>
            <a:r>
              <a:rPr lang="en-US" sz="2000" dirty="0"/>
              <a:t>. </a:t>
            </a:r>
            <a:r>
              <a:rPr lang="en-US" sz="2000" dirty="0" err="1"/>
              <a:t>Godine</a:t>
            </a:r>
            <a:r>
              <a:rPr lang="en-US" sz="2000" dirty="0"/>
              <a:t> 1992. </a:t>
            </a:r>
            <a:r>
              <a:rPr lang="en-US" sz="2000" dirty="0" err="1"/>
              <a:t>postavljena</a:t>
            </a:r>
            <a:r>
              <a:rPr lang="en-US" sz="2000" dirty="0"/>
              <a:t> je nova </a:t>
            </a:r>
            <a:r>
              <a:rPr lang="en-US" sz="2000" dirty="0" err="1"/>
              <a:t>kupola</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023" y="-322352"/>
            <a:ext cx="5838397" cy="5715000"/>
          </a:xfrm>
          <a:prstGeom prst="chord">
            <a:avLst>
              <a:gd name="adj1" fmla="val 2271740"/>
              <a:gd name="adj2" fmla="val 1933806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731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7AF9-D085-4BE6-9D29-83CF05AD3E4E}"/>
              </a:ext>
            </a:extLst>
          </p:cNvPr>
          <p:cNvSpPr>
            <a:spLocks noGrp="1"/>
          </p:cNvSpPr>
          <p:nvPr>
            <p:ph type="title"/>
          </p:nvPr>
        </p:nvSpPr>
        <p:spPr>
          <a:xfrm>
            <a:off x="572498" y="628193"/>
            <a:ext cx="6387102" cy="1325563"/>
          </a:xfrm>
        </p:spPr>
        <p:txBody>
          <a:bodyPr>
            <a:normAutofit/>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HNK</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3BEE01-00FF-4577-A487-66664A16BCCA}"/>
              </a:ext>
            </a:extLst>
          </p:cNvPr>
          <p:cNvSpPr>
            <a:spLocks noGrp="1"/>
          </p:cNvSpPr>
          <p:nvPr>
            <p:ph idx="1"/>
          </p:nvPr>
        </p:nvSpPr>
        <p:spPr>
          <a:xfrm>
            <a:off x="497318" y="2147299"/>
            <a:ext cx="6848704" cy="4140485"/>
          </a:xfrm>
        </p:spPr>
        <p:txBody>
          <a:bodyPr anchor="t">
            <a:normAutofit/>
          </a:bodyPr>
          <a:lstStyle/>
          <a:p>
            <a:r>
              <a:rPr lang="en-US" sz="2000" dirty="0"/>
              <a:t>14. </a:t>
            </a:r>
            <a:r>
              <a:rPr lang="en-US" sz="2000" dirty="0" err="1"/>
              <a:t>listopada</a:t>
            </a:r>
            <a:r>
              <a:rPr lang="en-US" sz="2000" dirty="0"/>
              <a:t> 1895. u Zagrebu </a:t>
            </a:r>
            <a:r>
              <a:rPr lang="en-US" sz="2000" dirty="0" err="1"/>
              <a:t>svečano</a:t>
            </a:r>
            <a:r>
              <a:rPr lang="en-US" sz="2000" dirty="0"/>
              <a:t> je </a:t>
            </a:r>
            <a:r>
              <a:rPr lang="en-US" sz="2000" dirty="0" err="1"/>
              <a:t>otvorena</a:t>
            </a:r>
            <a:r>
              <a:rPr lang="en-US" sz="2000" dirty="0"/>
              <a:t> </a:t>
            </a:r>
            <a:r>
              <a:rPr lang="en-US" sz="2000" dirty="0" err="1"/>
              <a:t>kazališna</a:t>
            </a:r>
            <a:r>
              <a:rPr lang="en-US" sz="2000" dirty="0"/>
              <a:t> </a:t>
            </a:r>
            <a:r>
              <a:rPr lang="en-US" sz="2000" dirty="0" err="1"/>
              <a:t>zgrada</a:t>
            </a:r>
            <a:r>
              <a:rPr lang="en-US" sz="2000" dirty="0"/>
              <a:t> za </a:t>
            </a:r>
            <a:r>
              <a:rPr lang="en-US" sz="2000" dirty="0" err="1"/>
              <a:t>oko</a:t>
            </a:r>
            <a:r>
              <a:rPr lang="en-US" sz="2000" dirty="0"/>
              <a:t> 750 </a:t>
            </a:r>
            <a:r>
              <a:rPr lang="en-US" sz="2000" dirty="0" err="1"/>
              <a:t>gledatelja</a:t>
            </a:r>
            <a:r>
              <a:rPr lang="en-US" sz="2000" dirty="0"/>
              <a:t> u </a:t>
            </a:r>
            <a:r>
              <a:rPr lang="en-US" sz="2000" dirty="0" err="1"/>
              <a:t>kojoj</a:t>
            </a:r>
            <a:r>
              <a:rPr lang="en-US" sz="2000" dirty="0"/>
              <a:t> </a:t>
            </a:r>
            <a:r>
              <a:rPr lang="en-US" sz="2000" dirty="0" err="1"/>
              <a:t>danas</a:t>
            </a:r>
            <a:r>
              <a:rPr lang="en-US" sz="2000" dirty="0"/>
              <a:t> </a:t>
            </a:r>
            <a:r>
              <a:rPr lang="en-US" sz="2000" dirty="0" err="1"/>
              <a:t>djeluje</a:t>
            </a:r>
            <a:r>
              <a:rPr lang="en-US" sz="2000" dirty="0"/>
              <a:t> </a:t>
            </a:r>
            <a:r>
              <a:rPr lang="en-US" sz="2000" dirty="0" err="1"/>
              <a:t>Hrvatsko</a:t>
            </a:r>
            <a:r>
              <a:rPr lang="en-US" sz="2000" dirty="0"/>
              <a:t> </a:t>
            </a:r>
            <a:r>
              <a:rPr lang="en-US" sz="2000" dirty="0" err="1"/>
              <a:t>narodno</a:t>
            </a:r>
            <a:r>
              <a:rPr lang="en-US" sz="2000" dirty="0"/>
              <a:t> </a:t>
            </a:r>
            <a:r>
              <a:rPr lang="en-US" sz="2000" dirty="0" err="1" smtClean="0"/>
              <a:t>kazalište</a:t>
            </a:r>
            <a:endParaRPr lang="en-US" sz="2000" dirty="0"/>
          </a:p>
          <a:p>
            <a:r>
              <a:rPr lang="en-US" sz="2000" dirty="0" err="1"/>
              <a:t>Neobarokna</a:t>
            </a:r>
            <a:r>
              <a:rPr lang="en-US" sz="2000" dirty="0"/>
              <a:t> </a:t>
            </a:r>
            <a:r>
              <a:rPr lang="en-US" sz="2000" dirty="0" err="1"/>
              <a:t>zgrada</a:t>
            </a:r>
            <a:r>
              <a:rPr lang="en-US" sz="2000" dirty="0"/>
              <a:t> HNK je </a:t>
            </a:r>
            <a:r>
              <a:rPr lang="en-US" sz="2000" dirty="0" err="1"/>
              <a:t>remek-djelo</a:t>
            </a:r>
            <a:r>
              <a:rPr lang="en-US" sz="2000" dirty="0"/>
              <a:t> </a:t>
            </a:r>
            <a:r>
              <a:rPr lang="en-US" sz="2000" dirty="0" err="1"/>
              <a:t>kasnog</a:t>
            </a:r>
            <a:r>
              <a:rPr lang="en-US" sz="2000" dirty="0"/>
              <a:t> </a:t>
            </a:r>
            <a:r>
              <a:rPr lang="en-US" sz="2000" dirty="0" err="1"/>
              <a:t>historizma</a:t>
            </a:r>
            <a:r>
              <a:rPr lang="en-US" sz="2000" dirty="0"/>
              <a:t> austrijskog </a:t>
            </a:r>
            <a:r>
              <a:rPr lang="en-US" sz="2000" dirty="0" err="1"/>
              <a:t>arhitekta</a:t>
            </a:r>
            <a:r>
              <a:rPr lang="en-US" sz="2000" dirty="0"/>
              <a:t> </a:t>
            </a:r>
            <a:r>
              <a:rPr lang="en-US" sz="2000" dirty="0" err="1"/>
              <a:t>Ferdinanda</a:t>
            </a:r>
            <a:r>
              <a:rPr lang="en-US" sz="2000" dirty="0"/>
              <a:t> </a:t>
            </a:r>
            <a:r>
              <a:rPr lang="en-US" sz="2000" dirty="0" err="1"/>
              <a:t>Fellnera</a:t>
            </a:r>
            <a:r>
              <a:rPr lang="en-US" sz="2000" dirty="0"/>
              <a:t> i </a:t>
            </a:r>
            <a:r>
              <a:rPr lang="en-US" sz="2000" dirty="0" err="1"/>
              <a:t>njemačkog</a:t>
            </a:r>
            <a:r>
              <a:rPr lang="en-US" sz="2000" dirty="0"/>
              <a:t> </a:t>
            </a:r>
            <a:r>
              <a:rPr lang="en-US" sz="2000" dirty="0" err="1"/>
              <a:t>arhitekta</a:t>
            </a:r>
            <a:r>
              <a:rPr lang="en-US" sz="2000" dirty="0"/>
              <a:t> </a:t>
            </a:r>
            <a:r>
              <a:rPr lang="en-US" sz="2000" dirty="0" err="1"/>
              <a:t>Hermanna</a:t>
            </a:r>
            <a:r>
              <a:rPr lang="en-US" sz="2000" dirty="0"/>
              <a:t> </a:t>
            </a:r>
            <a:r>
              <a:rPr lang="en-US" sz="2000" dirty="0" err="1" smtClean="0"/>
              <a:t>Helmera</a:t>
            </a:r>
            <a:endParaRPr lang="en-US" sz="2000" dirty="0"/>
          </a:p>
          <a:p>
            <a:r>
              <a:rPr lang="en-US" sz="2000" dirty="0"/>
              <a:t>Na </a:t>
            </a:r>
            <a:r>
              <a:rPr lang="en-US" sz="2000" dirty="0" err="1"/>
              <a:t>ulazu</a:t>
            </a:r>
            <a:r>
              <a:rPr lang="en-US" sz="2000" dirty="0"/>
              <a:t> u </a:t>
            </a:r>
            <a:r>
              <a:rPr lang="en-US" sz="2000" dirty="0" err="1"/>
              <a:t>zgradu</a:t>
            </a:r>
            <a:r>
              <a:rPr lang="en-US" sz="2000" dirty="0"/>
              <a:t>, </a:t>
            </a:r>
            <a:r>
              <a:rPr lang="en-US" sz="2000" dirty="0" err="1"/>
              <a:t>nalazi</a:t>
            </a:r>
            <a:r>
              <a:rPr lang="en-US" sz="2000" dirty="0"/>
              <a:t> se </a:t>
            </a:r>
            <a:r>
              <a:rPr lang="en-US" sz="2000" dirty="0" err="1"/>
              <a:t>glasoviti</a:t>
            </a:r>
            <a:r>
              <a:rPr lang="en-US" sz="2000" dirty="0"/>
              <a:t> </a:t>
            </a:r>
            <a:r>
              <a:rPr lang="en-US" sz="2000" dirty="0" err="1"/>
              <a:t>Zdenac</a:t>
            </a:r>
            <a:r>
              <a:rPr lang="en-US" sz="2000" dirty="0"/>
              <a:t> života, rad hrvatskog </a:t>
            </a:r>
            <a:r>
              <a:rPr lang="en-US" sz="2000" dirty="0" err="1"/>
              <a:t>kipara</a:t>
            </a:r>
            <a:r>
              <a:rPr lang="en-US" sz="2000" dirty="0"/>
              <a:t> Ivana </a:t>
            </a:r>
            <a:r>
              <a:rPr lang="en-US" sz="2000" dirty="0" err="1"/>
              <a:t>Meštrovića</a:t>
            </a:r>
            <a:r>
              <a:rPr lang="en-US" sz="2000" dirty="0"/>
              <a:t> </a:t>
            </a:r>
            <a:r>
              <a:rPr lang="en-US" sz="2000" dirty="0" err="1"/>
              <a:t>iz</a:t>
            </a:r>
            <a:r>
              <a:rPr lang="en-US" sz="2000" dirty="0"/>
              <a:t> 1905. </a:t>
            </a:r>
            <a:r>
              <a:rPr lang="en-US" sz="2000" dirty="0" err="1"/>
              <a:t>godine</a:t>
            </a:r>
            <a:r>
              <a:rPr lang="en-US" sz="2000" dirty="0"/>
              <a:t>, a </a:t>
            </a:r>
            <a:r>
              <a:rPr lang="en-US" sz="2000" dirty="0" err="1"/>
              <a:t>postavljena</a:t>
            </a:r>
            <a:r>
              <a:rPr lang="en-US" sz="2000" dirty="0"/>
              <a:t> je 1912. </a:t>
            </a:r>
            <a:r>
              <a:rPr lang="en-US" sz="2000" dirty="0" err="1" smtClean="0"/>
              <a:t>godine</a:t>
            </a:r>
            <a:endParaRPr lang="en-US" sz="2000" dirty="0"/>
          </a:p>
        </p:txBody>
      </p:sp>
      <p:sp>
        <p:nvSpPr>
          <p:cNvPr id="10" name="Freeform: Shape 9">
            <a:extLst>
              <a:ext uri="{FF2B5EF4-FFF2-40B4-BE49-F238E27FC236}">
                <a16:creationId xmlns:a16="http://schemas.microsoft.com/office/drawing/2014/main" id="{2C6A2225-94AF-4BC4-98F4-77746E7B1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28398A-80E9-4C7C-ADC2-09CE36D7F7E2}"/>
              </a:ext>
            </a:extLst>
          </p:cNvPr>
          <p:cNvPicPr>
            <a:picLocks noChangeAspect="1"/>
          </p:cNvPicPr>
          <p:nvPr/>
        </p:nvPicPr>
        <p:blipFill rotWithShape="1">
          <a:blip r:embed="rId2"/>
          <a:srcRect l="22660" r="3895" b="-2"/>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2" name="Freeform: Shape 11">
            <a:extLst>
              <a:ext uri="{FF2B5EF4-FFF2-40B4-BE49-F238E27FC236}">
                <a16:creationId xmlns:a16="http://schemas.microsoft.com/office/drawing/2014/main" id="{648F5915-2CE1-4F74-88C5-D4366893D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8ABE31D-8583-460C-8B9F-AE93F417E807}"/>
              </a:ext>
            </a:extLst>
          </p:cNvPr>
          <p:cNvPicPr>
            <a:picLocks noChangeAspect="1"/>
          </p:cNvPicPr>
          <p:nvPr/>
        </p:nvPicPr>
        <p:blipFill rotWithShape="1">
          <a:blip r:embed="rId3"/>
          <a:srcRect l="5646" r="1866"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64149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B416-13F7-450D-AEC2-77C557A46F19}"/>
              </a:ext>
            </a:extLst>
          </p:cNvPr>
          <p:cNvSpPr>
            <a:spLocks noGrp="1"/>
          </p:cNvSpPr>
          <p:nvPr>
            <p:ph type="title"/>
          </p:nvPr>
        </p:nvSpPr>
        <p:spPr>
          <a:xfrm>
            <a:off x="659696" y="622348"/>
            <a:ext cx="6172619" cy="1325563"/>
          </a:xfrm>
        </p:spPr>
        <p:txBody>
          <a:bodyPr>
            <a:normAutofit/>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smtClean="0">
                <a:latin typeface="Arial" panose="020B0604020202020204" pitchFamily="34" charset="0"/>
                <a:cs typeface="Arial" panose="020B0604020202020204" pitchFamily="34" charset="0"/>
              </a:rPr>
              <a:t>Lenu</a:t>
            </a:r>
            <a:r>
              <a:rPr lang="hr-HR" b="1" dirty="0" err="1" smtClean="0">
                <a:latin typeface="Arial" panose="020B0604020202020204" pitchFamily="34" charset="0"/>
                <a:cs typeface="Arial" panose="020B0604020202020204" pitchFamily="34" charset="0"/>
              </a:rPr>
              <a:t>zz</a:t>
            </a:r>
            <a:r>
              <a:rPr lang="en-US" b="1" dirty="0" err="1" smtClean="0">
                <a:latin typeface="Arial" panose="020B0604020202020204" pitchFamily="34" charset="0"/>
                <a:cs typeface="Arial" panose="020B0604020202020204" pitchFamily="34" charset="0"/>
              </a:rPr>
              <a:t>ijeva</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potkova</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8654E0D-FD7A-4F15-994E-E84C268C7DB9}"/>
              </a:ext>
            </a:extLst>
          </p:cNvPr>
          <p:cNvSpPr>
            <a:spLocks noGrp="1"/>
          </p:cNvSpPr>
          <p:nvPr>
            <p:ph idx="1"/>
          </p:nvPr>
        </p:nvSpPr>
        <p:spPr>
          <a:xfrm>
            <a:off x="372924" y="2482965"/>
            <a:ext cx="6592823" cy="4508598"/>
          </a:xfrm>
        </p:spPr>
        <p:txBody>
          <a:bodyPr anchor="t">
            <a:noAutofit/>
          </a:bodyPr>
          <a:lstStyle/>
          <a:p>
            <a:r>
              <a:rPr lang="en-US" sz="2000" b="1" dirty="0" err="1"/>
              <a:t>Zelena</a:t>
            </a:r>
            <a:r>
              <a:rPr lang="en-US" sz="2000" b="1" dirty="0"/>
              <a:t> </a:t>
            </a:r>
            <a:r>
              <a:rPr lang="en-US" sz="2000" b="1" dirty="0" err="1"/>
              <a:t>potkova</a:t>
            </a:r>
            <a:r>
              <a:rPr lang="en-US" sz="2000" dirty="0"/>
              <a:t> </a:t>
            </a:r>
            <a:r>
              <a:rPr lang="en-US" sz="2000" dirty="0" err="1"/>
              <a:t>ili</a:t>
            </a:r>
            <a:r>
              <a:rPr lang="en-US" sz="2000" dirty="0"/>
              <a:t> </a:t>
            </a:r>
            <a:r>
              <a:rPr lang="en-US" sz="2000" b="1" dirty="0" err="1"/>
              <a:t>Lenuzzijeva</a:t>
            </a:r>
            <a:r>
              <a:rPr lang="en-US" sz="2000" b="1" dirty="0"/>
              <a:t> </a:t>
            </a:r>
            <a:r>
              <a:rPr lang="en-US" sz="2000" b="1" dirty="0" err="1"/>
              <a:t>potkova</a:t>
            </a:r>
            <a:r>
              <a:rPr lang="en-US" sz="2000" dirty="0"/>
              <a:t> je </a:t>
            </a:r>
            <a:r>
              <a:rPr lang="en-US" sz="2000" dirty="0" err="1"/>
              <a:t>naziv</a:t>
            </a:r>
            <a:r>
              <a:rPr lang="en-US" sz="2000" dirty="0"/>
              <a:t> za </a:t>
            </a:r>
            <a:r>
              <a:rPr lang="en-US" sz="2000" dirty="0" err="1"/>
              <a:t>urbanističku</a:t>
            </a:r>
            <a:r>
              <a:rPr lang="en-US" sz="2000" dirty="0"/>
              <a:t> </a:t>
            </a:r>
            <a:r>
              <a:rPr lang="en-US" sz="2000" dirty="0" err="1"/>
              <a:t>cjelinu</a:t>
            </a:r>
            <a:r>
              <a:rPr lang="en-US" sz="2000" dirty="0"/>
              <a:t> </a:t>
            </a:r>
            <a:r>
              <a:rPr lang="en-US" sz="2000" dirty="0" err="1"/>
              <a:t>koja</a:t>
            </a:r>
            <a:r>
              <a:rPr lang="en-US" sz="2000" dirty="0"/>
              <a:t> se </a:t>
            </a:r>
            <a:r>
              <a:rPr lang="en-US" sz="2000" dirty="0" err="1"/>
              <a:t>sastoji</a:t>
            </a:r>
            <a:r>
              <a:rPr lang="en-US" sz="2000" dirty="0"/>
              <a:t> od </a:t>
            </a:r>
            <a:r>
              <a:rPr lang="en-US" sz="2000" dirty="0" err="1"/>
              <a:t>niza</a:t>
            </a:r>
            <a:r>
              <a:rPr lang="en-US" sz="2000" dirty="0"/>
              <a:t> </a:t>
            </a:r>
            <a:r>
              <a:rPr lang="en-US" sz="2000" dirty="0" err="1"/>
              <a:t>trgova-perivoja</a:t>
            </a:r>
            <a:r>
              <a:rPr lang="en-US" sz="2000" dirty="0"/>
              <a:t> u Donjem gradu u </a:t>
            </a:r>
            <a:r>
              <a:rPr lang="en-US" sz="2000" dirty="0" err="1" smtClean="0"/>
              <a:t>Zagrebu</a:t>
            </a:r>
            <a:endParaRPr lang="en-US" sz="2000" dirty="0"/>
          </a:p>
          <a:p>
            <a:r>
              <a:rPr lang="en-US" sz="2000" dirty="0" err="1"/>
              <a:t>Čine</a:t>
            </a:r>
            <a:r>
              <a:rPr lang="en-US" sz="2000" dirty="0"/>
              <a:t> je : </a:t>
            </a:r>
            <a:r>
              <a:rPr lang="en-US" sz="2000" dirty="0" err="1"/>
              <a:t>Trg</a:t>
            </a:r>
            <a:r>
              <a:rPr lang="en-US" sz="2000" dirty="0"/>
              <a:t> Nikole </a:t>
            </a:r>
            <a:r>
              <a:rPr lang="en-US" sz="2000" dirty="0" err="1"/>
              <a:t>Šubića</a:t>
            </a:r>
            <a:r>
              <a:rPr lang="en-US" sz="2000" dirty="0"/>
              <a:t> </a:t>
            </a:r>
            <a:r>
              <a:rPr lang="en-US" sz="2000" dirty="0" err="1"/>
              <a:t>Zrinskog</a:t>
            </a:r>
            <a:r>
              <a:rPr lang="en-US" sz="2000" dirty="0"/>
              <a:t>, </a:t>
            </a:r>
            <a:r>
              <a:rPr lang="en-US" sz="2000" dirty="0" err="1"/>
              <a:t>Trg</a:t>
            </a:r>
            <a:r>
              <a:rPr lang="en-US" sz="2000" dirty="0"/>
              <a:t> </a:t>
            </a:r>
            <a:r>
              <a:rPr lang="en-US" sz="2000" dirty="0" err="1"/>
              <a:t>Josipa</a:t>
            </a:r>
            <a:r>
              <a:rPr lang="en-US" sz="2000" dirty="0"/>
              <a:t> </a:t>
            </a:r>
            <a:r>
              <a:rPr lang="en-US" sz="2000" dirty="0" err="1"/>
              <a:t>Jurja</a:t>
            </a:r>
            <a:r>
              <a:rPr lang="en-US" sz="2000" dirty="0"/>
              <a:t> </a:t>
            </a:r>
            <a:r>
              <a:rPr lang="en-US" sz="2000" dirty="0" err="1"/>
              <a:t>Strossmayera</a:t>
            </a:r>
            <a:r>
              <a:rPr lang="en-US" sz="2000" dirty="0"/>
              <a:t>, </a:t>
            </a:r>
            <a:r>
              <a:rPr lang="en-US" sz="2000" dirty="0" err="1"/>
              <a:t>Trg</a:t>
            </a:r>
            <a:r>
              <a:rPr lang="en-US" sz="2000" dirty="0"/>
              <a:t> </a:t>
            </a:r>
            <a:r>
              <a:rPr lang="en-US" sz="2000" dirty="0" err="1"/>
              <a:t>kralja</a:t>
            </a:r>
            <a:r>
              <a:rPr lang="en-US" sz="2000" dirty="0"/>
              <a:t> </a:t>
            </a:r>
            <a:r>
              <a:rPr lang="en-US" sz="2000" dirty="0" err="1"/>
              <a:t>Tomislava</a:t>
            </a:r>
            <a:r>
              <a:rPr lang="en-US" sz="2000" dirty="0"/>
              <a:t>, </a:t>
            </a:r>
            <a:r>
              <a:rPr lang="en-US" sz="2000" dirty="0" err="1"/>
              <a:t>Trg</a:t>
            </a:r>
            <a:r>
              <a:rPr lang="en-US" sz="2000" dirty="0"/>
              <a:t> dr. Ante </a:t>
            </a:r>
            <a:r>
              <a:rPr lang="en-US" sz="2000" dirty="0" err="1"/>
              <a:t>Starčevića</a:t>
            </a:r>
            <a:r>
              <a:rPr lang="en-US" sz="2000" dirty="0"/>
              <a:t>, </a:t>
            </a:r>
            <a:r>
              <a:rPr lang="en-US" sz="2000" dirty="0" err="1"/>
              <a:t>Trg</a:t>
            </a:r>
            <a:r>
              <a:rPr lang="en-US" sz="2000" dirty="0"/>
              <a:t> Marka </a:t>
            </a:r>
            <a:r>
              <a:rPr lang="en-US" sz="2000" dirty="0" err="1"/>
              <a:t>Marulića</a:t>
            </a:r>
            <a:r>
              <a:rPr lang="en-US" sz="2000" dirty="0"/>
              <a:t>, </a:t>
            </a:r>
            <a:r>
              <a:rPr lang="en-US" sz="2000" dirty="0" err="1"/>
              <a:t>Trg</a:t>
            </a:r>
            <a:r>
              <a:rPr lang="en-US" sz="2000" dirty="0"/>
              <a:t> Ivana, </a:t>
            </a:r>
            <a:r>
              <a:rPr lang="en-US" sz="2000" dirty="0" err="1"/>
              <a:t>Antuna</a:t>
            </a:r>
            <a:r>
              <a:rPr lang="en-US" sz="2000" dirty="0"/>
              <a:t> i </a:t>
            </a:r>
            <a:r>
              <a:rPr lang="en-US" sz="2000" dirty="0" err="1"/>
              <a:t>Vladmira</a:t>
            </a:r>
            <a:r>
              <a:rPr lang="en-US" sz="2000" dirty="0"/>
              <a:t> </a:t>
            </a:r>
            <a:r>
              <a:rPr lang="en-US" sz="2000" dirty="0" err="1"/>
              <a:t>Mažuranića</a:t>
            </a:r>
            <a:r>
              <a:rPr lang="en-US" sz="2000" dirty="0"/>
              <a:t> </a:t>
            </a:r>
            <a:r>
              <a:rPr lang="en-US" sz="2000" dirty="0" err="1"/>
              <a:t>te</a:t>
            </a:r>
            <a:r>
              <a:rPr lang="en-US" sz="2000" dirty="0"/>
              <a:t> </a:t>
            </a:r>
            <a:r>
              <a:rPr lang="en-US" sz="2000" dirty="0" err="1"/>
              <a:t>Trg</a:t>
            </a:r>
            <a:r>
              <a:rPr lang="en-US" sz="2000" dirty="0"/>
              <a:t> </a:t>
            </a:r>
            <a:r>
              <a:rPr lang="en-US" sz="2000" dirty="0" err="1"/>
              <a:t>Republike</a:t>
            </a:r>
            <a:r>
              <a:rPr lang="en-US" sz="2000" dirty="0"/>
              <a:t> </a:t>
            </a:r>
            <a:r>
              <a:rPr lang="en-US" sz="2000" dirty="0" err="1"/>
              <a:t>Hrvatske</a:t>
            </a:r>
            <a:r>
              <a:rPr lang="en-US" sz="2000" dirty="0"/>
              <a:t> i </a:t>
            </a:r>
            <a:r>
              <a:rPr lang="en-US" sz="2000" dirty="0" err="1"/>
              <a:t>Botaničkog</a:t>
            </a:r>
            <a:r>
              <a:rPr lang="en-US" sz="2000" dirty="0"/>
              <a:t> </a:t>
            </a:r>
            <a:r>
              <a:rPr lang="en-US" sz="2000" dirty="0" err="1"/>
              <a:t>vrta</a:t>
            </a:r>
            <a:r>
              <a:rPr lang="en-US" sz="2000" dirty="0"/>
              <a:t>, </a:t>
            </a:r>
            <a:r>
              <a:rPr lang="en-US" sz="2000" dirty="0" err="1"/>
              <a:t>dok</a:t>
            </a:r>
            <a:r>
              <a:rPr lang="en-US" sz="2000" dirty="0"/>
              <a:t> se </a:t>
            </a:r>
            <a:r>
              <a:rPr lang="en-US" sz="2000" dirty="0" err="1"/>
              <a:t>unutar</a:t>
            </a:r>
            <a:r>
              <a:rPr lang="en-US" sz="2000" dirty="0"/>
              <a:t> </a:t>
            </a:r>
            <a:r>
              <a:rPr lang="en-US" sz="2000" dirty="0" err="1"/>
              <a:t>okvira</a:t>
            </a:r>
            <a:r>
              <a:rPr lang="en-US" sz="2000" i="1" dirty="0"/>
              <a:t> </a:t>
            </a:r>
            <a:r>
              <a:rPr lang="en-US" sz="2000" i="1" dirty="0" err="1"/>
              <a:t>potkove</a:t>
            </a:r>
            <a:r>
              <a:rPr lang="en-US" sz="2000" i="1" dirty="0"/>
              <a:t> </a:t>
            </a:r>
            <a:r>
              <a:rPr lang="en-US" sz="2000" dirty="0" err="1"/>
              <a:t>nalaze</a:t>
            </a:r>
            <a:r>
              <a:rPr lang="en-US" sz="2000" dirty="0"/>
              <a:t> </a:t>
            </a:r>
            <a:r>
              <a:rPr lang="en-US" sz="2000" dirty="0" err="1"/>
              <a:t>još</a:t>
            </a:r>
            <a:r>
              <a:rPr lang="en-US" sz="2000" dirty="0"/>
              <a:t> </a:t>
            </a:r>
            <a:r>
              <a:rPr lang="en-US" sz="2000" dirty="0" err="1"/>
              <a:t>dva</a:t>
            </a:r>
            <a:r>
              <a:rPr lang="en-US" sz="2000" dirty="0"/>
              <a:t> </a:t>
            </a:r>
            <a:r>
              <a:rPr lang="en-US" sz="2000" dirty="0" err="1"/>
              <a:t>trga</a:t>
            </a:r>
            <a:r>
              <a:rPr lang="en-US" sz="2000" dirty="0"/>
              <a:t> – </a:t>
            </a:r>
            <a:r>
              <a:rPr lang="en-US" sz="2000" dirty="0" err="1"/>
              <a:t>Trg</a:t>
            </a:r>
            <a:r>
              <a:rPr lang="en-US" sz="2000" dirty="0"/>
              <a:t> Petra </a:t>
            </a:r>
            <a:r>
              <a:rPr lang="en-US" sz="2000" dirty="0" err="1"/>
              <a:t>Svačića</a:t>
            </a:r>
            <a:r>
              <a:rPr lang="en-US" sz="2000" dirty="0"/>
              <a:t> (</a:t>
            </a:r>
            <a:r>
              <a:rPr lang="en-US" sz="2000" dirty="0" err="1"/>
              <a:t>Snačića</a:t>
            </a:r>
            <a:r>
              <a:rPr lang="en-US" sz="2000" dirty="0"/>
              <a:t>) i </a:t>
            </a:r>
            <a:r>
              <a:rPr lang="en-US" sz="2000" dirty="0" err="1"/>
              <a:t>Trg</a:t>
            </a:r>
            <a:r>
              <a:rPr lang="en-US" sz="2000" dirty="0"/>
              <a:t> Petra </a:t>
            </a:r>
            <a:r>
              <a:rPr lang="en-US" sz="2000" dirty="0" err="1" smtClean="0"/>
              <a:t>Preradovića</a:t>
            </a:r>
            <a:endParaRPr lang="en-US" sz="2000" dirty="0"/>
          </a:p>
          <a:p>
            <a:r>
              <a:rPr lang="en-US" sz="2000" dirty="0" err="1"/>
              <a:t>Ime</a:t>
            </a:r>
            <a:r>
              <a:rPr lang="en-US" sz="2000" dirty="0"/>
              <a:t> je </a:t>
            </a:r>
            <a:r>
              <a:rPr lang="en-US" sz="2000" dirty="0" err="1"/>
              <a:t>dobila</a:t>
            </a:r>
            <a:r>
              <a:rPr lang="en-US" sz="2000" dirty="0"/>
              <a:t> po </a:t>
            </a:r>
            <a:r>
              <a:rPr lang="en-US" sz="2000" dirty="0" err="1"/>
              <a:t>najznačajnijem</a:t>
            </a:r>
            <a:r>
              <a:rPr lang="en-US" sz="2000" dirty="0"/>
              <a:t> </a:t>
            </a:r>
            <a:r>
              <a:rPr lang="en-US" sz="2000" dirty="0" err="1"/>
              <a:t>zagrebačkom</a:t>
            </a:r>
            <a:r>
              <a:rPr lang="en-US" sz="2000" dirty="0"/>
              <a:t> </a:t>
            </a:r>
            <a:r>
              <a:rPr lang="en-US" sz="2000" dirty="0" err="1"/>
              <a:t>urbanistu</a:t>
            </a:r>
            <a:r>
              <a:rPr lang="en-US" sz="2000" dirty="0"/>
              <a:t> </a:t>
            </a:r>
            <a:r>
              <a:rPr lang="en-US" sz="2000" dirty="0" err="1"/>
              <a:t>kraja</a:t>
            </a:r>
            <a:r>
              <a:rPr lang="en-US" sz="2000" dirty="0"/>
              <a:t> 19. i </a:t>
            </a:r>
            <a:r>
              <a:rPr lang="en-US" sz="2000" dirty="0" err="1"/>
              <a:t>početka</a:t>
            </a:r>
            <a:r>
              <a:rPr lang="en-US" sz="2000" dirty="0"/>
              <a:t> 20. </a:t>
            </a:r>
            <a:r>
              <a:rPr lang="en-US" sz="2000" dirty="0" err="1"/>
              <a:t>stoljeća</a:t>
            </a:r>
            <a:r>
              <a:rPr lang="en-US" sz="2000" dirty="0"/>
              <a:t> – </a:t>
            </a:r>
            <a:r>
              <a:rPr lang="en-US" sz="2000" dirty="0" err="1"/>
              <a:t>Milanu</a:t>
            </a:r>
            <a:r>
              <a:rPr lang="en-US" sz="2000" dirty="0"/>
              <a:t> </a:t>
            </a:r>
            <a:r>
              <a:rPr lang="en-US" sz="2000" dirty="0" err="1" smtClean="0"/>
              <a:t>Lenu</a:t>
            </a:r>
            <a:r>
              <a:rPr lang="hr-HR" sz="2000" dirty="0" err="1" smtClean="0"/>
              <a:t>zz</a:t>
            </a:r>
            <a:r>
              <a:rPr lang="en-US" sz="2000" dirty="0" err="1" smtClean="0"/>
              <a:t>iju</a:t>
            </a:r>
            <a:r>
              <a:rPr lang="en-US" sz="2000" dirty="0"/>
              <a:t>, </a:t>
            </a:r>
            <a:r>
              <a:rPr lang="en-US" sz="2000" dirty="0" err="1"/>
              <a:t>kojem</a:t>
            </a:r>
            <a:r>
              <a:rPr lang="en-US" sz="2000" dirty="0"/>
              <a:t> se </a:t>
            </a:r>
            <a:r>
              <a:rPr lang="en-US" sz="2000" dirty="0" err="1"/>
              <a:t>pripisuje</a:t>
            </a:r>
            <a:r>
              <a:rPr lang="en-US" sz="2000" dirty="0"/>
              <a:t> </a:t>
            </a:r>
            <a:r>
              <a:rPr lang="en-US" sz="2000" dirty="0" err="1"/>
              <a:t>ideja</a:t>
            </a:r>
            <a:r>
              <a:rPr lang="en-US" sz="2000" dirty="0"/>
              <a:t> “</a:t>
            </a:r>
            <a:r>
              <a:rPr lang="en-US" sz="2000" dirty="0" err="1"/>
              <a:t>potkove</a:t>
            </a:r>
            <a:r>
              <a:rPr lang="en-US" sz="2000" dirty="0" smtClean="0"/>
              <a:t>”</a:t>
            </a:r>
            <a:r>
              <a:rPr lang="en-US" sz="2000" dirty="0"/>
              <a:t> </a:t>
            </a:r>
          </a:p>
        </p:txBody>
      </p:sp>
      <p:pic>
        <p:nvPicPr>
          <p:cNvPr id="5" name="Picture 4">
            <a:extLst>
              <a:ext uri="{FF2B5EF4-FFF2-40B4-BE49-F238E27FC236}">
                <a16:creationId xmlns:a16="http://schemas.microsoft.com/office/drawing/2014/main" id="{606E7C3C-753B-412D-AC1A-39140FED4FE4}"/>
              </a:ext>
            </a:extLst>
          </p:cNvPr>
          <p:cNvPicPr>
            <a:picLocks noChangeAspect="1"/>
          </p:cNvPicPr>
          <p:nvPr/>
        </p:nvPicPr>
        <p:blipFill rotWithShape="1">
          <a:blip r:embed="rId2"/>
          <a:srcRect t="16950" r="-4" b="24096"/>
          <a:stretch/>
        </p:blipFill>
        <p:spPr>
          <a:xfrm>
            <a:off x="7126560" y="0"/>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4" name="Picture 3">
            <a:extLst>
              <a:ext uri="{FF2B5EF4-FFF2-40B4-BE49-F238E27FC236}">
                <a16:creationId xmlns:a16="http://schemas.microsoft.com/office/drawing/2014/main" id="{BD3DA0AD-1D88-4DBE-A27F-6A921CA297ED}"/>
              </a:ext>
            </a:extLst>
          </p:cNvPr>
          <p:cNvPicPr>
            <a:picLocks noChangeAspect="1"/>
          </p:cNvPicPr>
          <p:nvPr/>
        </p:nvPicPr>
        <p:blipFill rotWithShape="1">
          <a:blip r:embed="rId3"/>
          <a:srcRect t="17737" r="3" b="24945"/>
          <a:stretch/>
        </p:blipFill>
        <p:spPr>
          <a:xfrm>
            <a:off x="7102615"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Tree>
    <p:extLst>
      <p:ext uri="{BB962C8B-B14F-4D97-AF65-F5344CB8AC3E}">
        <p14:creationId xmlns:p14="http://schemas.microsoft.com/office/powerpoint/2010/main" val="254595213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BCDE-8B0E-4A8D-AA97-9F833F7CF800}"/>
              </a:ext>
            </a:extLst>
          </p:cNvPr>
          <p:cNvSpPr>
            <a:spLocks noGrp="1"/>
          </p:cNvSpPr>
          <p:nvPr>
            <p:ph type="title"/>
          </p:nvPr>
        </p:nvSpPr>
        <p:spPr>
          <a:xfrm>
            <a:off x="519654" y="315223"/>
            <a:ext cx="5244148" cy="1647141"/>
          </a:xfrm>
        </p:spPr>
        <p:txBody>
          <a:bodyPr>
            <a:noAutofit/>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Maksimir</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F59C87D-70F1-419F-9A06-D7C906C2BAF2}"/>
              </a:ext>
            </a:extLst>
          </p:cNvPr>
          <p:cNvSpPr>
            <a:spLocks noGrp="1"/>
          </p:cNvSpPr>
          <p:nvPr>
            <p:ph idx="1"/>
          </p:nvPr>
        </p:nvSpPr>
        <p:spPr>
          <a:xfrm>
            <a:off x="500661" y="2546707"/>
            <a:ext cx="5050126" cy="4201154"/>
          </a:xfrm>
        </p:spPr>
        <p:txBody>
          <a:bodyPr anchor="t">
            <a:normAutofit/>
          </a:bodyPr>
          <a:lstStyle/>
          <a:p>
            <a:r>
              <a:rPr lang="en-US" sz="2000" dirty="0"/>
              <a:t>Park-</a:t>
            </a:r>
            <a:r>
              <a:rPr lang="en-US" sz="2000" dirty="0" err="1"/>
              <a:t>šuma</a:t>
            </a:r>
            <a:r>
              <a:rPr lang="en-US" sz="2000" dirty="0"/>
              <a:t> </a:t>
            </a:r>
            <a:r>
              <a:rPr lang="en-US" sz="2000" b="1" dirty="0" err="1"/>
              <a:t>Maksimir</a:t>
            </a:r>
            <a:r>
              <a:rPr lang="en-US" sz="2000" dirty="0"/>
              <a:t>, </a:t>
            </a:r>
            <a:r>
              <a:rPr lang="en-US" sz="2000" dirty="0" err="1"/>
              <a:t>prva</a:t>
            </a:r>
            <a:r>
              <a:rPr lang="en-US" sz="2000" dirty="0"/>
              <a:t> u jugoistočnoj </a:t>
            </a:r>
            <a:r>
              <a:rPr lang="en-US" sz="2000" dirty="0" err="1"/>
              <a:t>Europi</a:t>
            </a:r>
            <a:r>
              <a:rPr lang="en-US" sz="2000" dirty="0"/>
              <a:t>, </a:t>
            </a:r>
            <a:r>
              <a:rPr lang="en-US" sz="2000" dirty="0" err="1"/>
              <a:t>otvorena</a:t>
            </a:r>
            <a:r>
              <a:rPr lang="en-US" sz="2000" dirty="0"/>
              <a:t> je 1794. </a:t>
            </a:r>
            <a:r>
              <a:rPr lang="en-US" sz="2000" dirty="0" err="1"/>
              <a:t>godine</a:t>
            </a:r>
            <a:r>
              <a:rPr lang="en-US" sz="2000" dirty="0"/>
              <a:t> </a:t>
            </a:r>
            <a:r>
              <a:rPr lang="en-US" sz="2000" dirty="0" err="1"/>
              <a:t>na</a:t>
            </a:r>
            <a:r>
              <a:rPr lang="en-US" sz="2000" dirty="0"/>
              <a:t> </a:t>
            </a:r>
            <a:r>
              <a:rPr lang="en-US" sz="2000" dirty="0" err="1"/>
              <a:t>inicijativu</a:t>
            </a:r>
            <a:r>
              <a:rPr lang="en-US" sz="2000" dirty="0"/>
              <a:t> biskupa </a:t>
            </a:r>
            <a:r>
              <a:rPr lang="en-US" sz="2000" dirty="0" err="1"/>
              <a:t>Maksimilijana</a:t>
            </a:r>
            <a:r>
              <a:rPr lang="en-US" sz="2000" dirty="0"/>
              <a:t> </a:t>
            </a:r>
            <a:r>
              <a:rPr lang="en-US" sz="2000" dirty="0" err="1" smtClean="0"/>
              <a:t>Vrhovca</a:t>
            </a:r>
            <a:endParaRPr lang="en-US" sz="2000" dirty="0"/>
          </a:p>
          <a:p>
            <a:r>
              <a:rPr lang="en-US" sz="2000" dirty="0"/>
              <a:t> </a:t>
            </a:r>
            <a:r>
              <a:rPr lang="en-US" sz="2000" dirty="0" err="1"/>
              <a:t>Godine</a:t>
            </a:r>
            <a:r>
              <a:rPr lang="en-US" sz="2000" dirty="0"/>
              <a:t> 1839. </a:t>
            </a:r>
            <a:r>
              <a:rPr lang="en-US" sz="2000" dirty="0" err="1"/>
              <a:t>dao</a:t>
            </a:r>
            <a:r>
              <a:rPr lang="en-US" sz="2000" dirty="0"/>
              <a:t> </a:t>
            </a:r>
            <a:r>
              <a:rPr lang="en-US" sz="2000" dirty="0" err="1"/>
              <a:t>ju</a:t>
            </a:r>
            <a:r>
              <a:rPr lang="en-US" sz="2000" dirty="0"/>
              <a:t> je </a:t>
            </a:r>
            <a:r>
              <a:rPr lang="en-US" sz="2000" dirty="0" err="1"/>
              <a:t>urediti</a:t>
            </a:r>
            <a:r>
              <a:rPr lang="en-US" sz="2000" dirty="0"/>
              <a:t> u </a:t>
            </a:r>
            <a:r>
              <a:rPr lang="en-US" sz="2000" dirty="0" err="1"/>
              <a:t>engleskom</a:t>
            </a:r>
            <a:r>
              <a:rPr lang="en-US" sz="2000" dirty="0"/>
              <a:t> </a:t>
            </a:r>
            <a:r>
              <a:rPr lang="en-US" sz="2000" dirty="0" err="1"/>
              <a:t>pejzažnom</a:t>
            </a:r>
            <a:r>
              <a:rPr lang="en-US" sz="2000" dirty="0"/>
              <a:t> </a:t>
            </a:r>
            <a:r>
              <a:rPr lang="en-US" sz="2000" dirty="0" err="1"/>
              <a:t>stilu</a:t>
            </a:r>
            <a:r>
              <a:rPr lang="en-US" sz="2000" dirty="0"/>
              <a:t> </a:t>
            </a:r>
            <a:r>
              <a:rPr lang="en-US" sz="2000" dirty="0" err="1"/>
              <a:t>biskup</a:t>
            </a:r>
            <a:r>
              <a:rPr lang="en-US" sz="2000" dirty="0"/>
              <a:t> Juraj </a:t>
            </a:r>
            <a:r>
              <a:rPr lang="en-US" sz="2000" dirty="0" err="1"/>
              <a:t>Haulik</a:t>
            </a:r>
            <a:r>
              <a:rPr lang="en-US" sz="2000" dirty="0" smtClean="0"/>
              <a:t>.</a:t>
            </a:r>
            <a:endParaRPr lang="en-US" sz="2000" dirty="0"/>
          </a:p>
          <a:p>
            <a:r>
              <a:rPr lang="en-US" sz="2000" dirty="0" err="1"/>
              <a:t>Arhitektonski</a:t>
            </a:r>
            <a:r>
              <a:rPr lang="en-US" sz="2000" dirty="0"/>
              <a:t> </a:t>
            </a:r>
            <a:r>
              <a:rPr lang="en-US" sz="2000" dirty="0" err="1"/>
              <a:t>objekti</a:t>
            </a:r>
            <a:r>
              <a:rPr lang="en-US" sz="2000" dirty="0"/>
              <a:t> </a:t>
            </a:r>
            <a:r>
              <a:rPr lang="en-US" sz="2000" dirty="0" err="1"/>
              <a:t>većinom</a:t>
            </a:r>
            <a:r>
              <a:rPr lang="en-US" sz="2000" dirty="0"/>
              <a:t> </a:t>
            </a:r>
            <a:r>
              <a:rPr lang="en-US" sz="2000" dirty="0" err="1"/>
              <a:t>su</a:t>
            </a:r>
            <a:r>
              <a:rPr lang="en-US" sz="2000" dirty="0"/>
              <a:t> </a:t>
            </a:r>
            <a:r>
              <a:rPr lang="en-US" sz="2000" dirty="0" err="1"/>
              <a:t>djela</a:t>
            </a:r>
            <a:r>
              <a:rPr lang="en-US" sz="2000" dirty="0"/>
              <a:t> </a:t>
            </a:r>
            <a:r>
              <a:rPr lang="en-US" sz="2000" dirty="0" err="1"/>
              <a:t>graditelja</a:t>
            </a:r>
            <a:r>
              <a:rPr lang="en-US" sz="2000" dirty="0"/>
              <a:t> </a:t>
            </a:r>
            <a:r>
              <a:rPr lang="en-US" sz="2000" dirty="0" err="1"/>
              <a:t>Franje</a:t>
            </a:r>
            <a:r>
              <a:rPr lang="en-US" sz="2000" dirty="0"/>
              <a:t> </a:t>
            </a:r>
            <a:r>
              <a:rPr lang="en-US" sz="2000" dirty="0" err="1" smtClean="0"/>
              <a:t>Schüchta</a:t>
            </a:r>
            <a:r>
              <a:rPr lang="en-US" sz="2000" dirty="0" smtClean="0"/>
              <a:t> </a:t>
            </a:r>
            <a:endParaRPr lang="en-US" sz="2000" dirty="0"/>
          </a:p>
          <a:p>
            <a:r>
              <a:rPr lang="en-US" sz="2000" dirty="0"/>
              <a:t>U </a:t>
            </a:r>
            <a:r>
              <a:rPr lang="en-US" sz="2000" dirty="0" err="1"/>
              <a:t>parku</a:t>
            </a:r>
            <a:r>
              <a:rPr lang="en-US" sz="2000" dirty="0"/>
              <a:t> od 316 </a:t>
            </a:r>
            <a:r>
              <a:rPr lang="en-US" sz="2000" dirty="0" err="1" smtClean="0"/>
              <a:t>hektara</a:t>
            </a:r>
            <a:r>
              <a:rPr lang="en-US" sz="2000" dirty="0"/>
              <a:t> je </a:t>
            </a:r>
            <a:r>
              <a:rPr lang="en-US" sz="2000" dirty="0" err="1"/>
              <a:t>očuvana</a:t>
            </a:r>
            <a:r>
              <a:rPr lang="en-US" sz="2000" dirty="0"/>
              <a:t> flora i fauna </a:t>
            </a:r>
            <a:r>
              <a:rPr lang="en-US" sz="2000" dirty="0" err="1"/>
              <a:t>nizinskih</a:t>
            </a:r>
            <a:r>
              <a:rPr lang="en-US" sz="2000" dirty="0"/>
              <a:t> </a:t>
            </a:r>
            <a:r>
              <a:rPr lang="en-US" sz="2000" dirty="0" err="1"/>
              <a:t>šuma</a:t>
            </a:r>
            <a:r>
              <a:rPr lang="en-US" sz="2000" dirty="0"/>
              <a:t>, a u </a:t>
            </a:r>
            <a:r>
              <a:rPr lang="en-US" sz="2000" dirty="0" err="1"/>
              <a:t>njemu</a:t>
            </a:r>
            <a:r>
              <a:rPr lang="en-US" sz="2000" dirty="0"/>
              <a:t> se </a:t>
            </a:r>
            <a:r>
              <a:rPr lang="en-US" sz="2000" dirty="0" err="1"/>
              <a:t>nalazi</a:t>
            </a:r>
            <a:r>
              <a:rPr lang="en-US" sz="2000" dirty="0"/>
              <a:t> i pet </a:t>
            </a:r>
            <a:r>
              <a:rPr lang="en-US" sz="2000" dirty="0" err="1"/>
              <a:t>jezera</a:t>
            </a:r>
            <a:r>
              <a:rPr lang="en-US" sz="2000" dirty="0"/>
              <a:t> (</a:t>
            </a:r>
            <a:r>
              <a:rPr lang="en-US" sz="2000" dirty="0" err="1"/>
              <a:t>što</a:t>
            </a:r>
            <a:r>
              <a:rPr lang="en-US" sz="2000" dirty="0"/>
              <a:t> </a:t>
            </a:r>
            <a:r>
              <a:rPr lang="en-US" sz="2000" dirty="0" err="1"/>
              <a:t>prirodnih</a:t>
            </a:r>
            <a:r>
              <a:rPr lang="en-US" sz="2000" dirty="0"/>
              <a:t>, </a:t>
            </a:r>
            <a:r>
              <a:rPr lang="en-US" sz="2000" dirty="0" err="1"/>
              <a:t>što</a:t>
            </a:r>
            <a:r>
              <a:rPr lang="en-US" sz="2000" dirty="0"/>
              <a:t> </a:t>
            </a:r>
            <a:r>
              <a:rPr lang="en-US" sz="2000" dirty="0" err="1"/>
              <a:t>umjetnih</a:t>
            </a:r>
            <a:r>
              <a:rPr lang="en-US" sz="2000" dirty="0" smtClean="0"/>
              <a:t>)</a:t>
            </a:r>
            <a:endParaRPr lang="en-US" sz="2000" dirty="0"/>
          </a:p>
          <a:p>
            <a:r>
              <a:rPr lang="en-US" sz="2000" dirty="0"/>
              <a:t>Na </a:t>
            </a:r>
            <a:r>
              <a:rPr lang="en-US" sz="2000" dirty="0" err="1"/>
              <a:t>južnom</a:t>
            </a:r>
            <a:r>
              <a:rPr lang="en-US" sz="2000" dirty="0"/>
              <a:t> </a:t>
            </a:r>
            <a:r>
              <a:rPr lang="en-US" sz="2000" dirty="0" err="1"/>
              <a:t>kraju</a:t>
            </a:r>
            <a:r>
              <a:rPr lang="en-US" sz="2000" dirty="0"/>
              <a:t> park-</a:t>
            </a:r>
            <a:r>
              <a:rPr lang="en-US" sz="2000" dirty="0" err="1"/>
              <a:t>šume</a:t>
            </a:r>
            <a:r>
              <a:rPr lang="en-US" sz="2000" dirty="0"/>
              <a:t> </a:t>
            </a:r>
            <a:r>
              <a:rPr lang="en-US" sz="2000" dirty="0" err="1"/>
              <a:t>nalazi</a:t>
            </a:r>
            <a:r>
              <a:rPr lang="en-US" sz="2000" dirty="0"/>
              <a:t> se </a:t>
            </a:r>
            <a:r>
              <a:rPr lang="en-US" sz="2000" dirty="0" err="1"/>
              <a:t>Zoološki</a:t>
            </a:r>
            <a:r>
              <a:rPr lang="en-US" sz="2000" dirty="0"/>
              <a:t> </a:t>
            </a:r>
            <a:r>
              <a:rPr lang="en-US" sz="2000" dirty="0" err="1"/>
              <a:t>vrt</a:t>
            </a:r>
            <a:r>
              <a:rPr lang="en-US" sz="2000" dirty="0"/>
              <a:t> </a:t>
            </a:r>
            <a:r>
              <a:rPr lang="en-US" sz="2000" dirty="0" err="1"/>
              <a:t>grada</a:t>
            </a:r>
            <a:r>
              <a:rPr lang="en-US" sz="2000" dirty="0"/>
              <a:t> </a:t>
            </a:r>
            <a:r>
              <a:rPr lang="en-US" sz="2000" dirty="0" err="1" smtClean="0"/>
              <a:t>Zagreba</a:t>
            </a:r>
            <a:endParaRPr lang="en-US" sz="2000" dirty="0"/>
          </a:p>
          <a:p>
            <a:endParaRPr lang="en-US" sz="1500" dirty="0"/>
          </a:p>
        </p:txBody>
      </p:sp>
      <p:pic>
        <p:nvPicPr>
          <p:cNvPr id="1026" name="Picture 2" descr="Image result for maksimir vidikovAc kiosk">
            <a:extLst>
              <a:ext uri="{FF2B5EF4-FFF2-40B4-BE49-F238E27FC236}">
                <a16:creationId xmlns:a16="http://schemas.microsoft.com/office/drawing/2014/main" id="{FBD2D52B-4E38-4244-A2FC-3006FA851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98" r="14101" b="2"/>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CE68BE-B488-4111-A292-E6FB890166C5}"/>
              </a:ext>
            </a:extLst>
          </p:cNvPr>
          <p:cNvPicPr>
            <a:picLocks noChangeAspect="1"/>
          </p:cNvPicPr>
          <p:nvPr/>
        </p:nvPicPr>
        <p:blipFill rotWithShape="1">
          <a:blip r:embed="rId3"/>
          <a:srcRect l="18305" r="8442" b="-5"/>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DDC3BF4E-0882-4DBC-9CFB-CF3299FD4D17}"/>
              </a:ext>
            </a:extLst>
          </p:cNvPr>
          <p:cNvPicPr>
            <a:picLocks noChangeAspect="1"/>
          </p:cNvPicPr>
          <p:nvPr/>
        </p:nvPicPr>
        <p:blipFill rotWithShape="1">
          <a:blip r:embed="rId4"/>
          <a:srcRect l="1354" r="9209" b="4"/>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4">
            <a:extLst>
              <a:ext uri="{FF2B5EF4-FFF2-40B4-BE49-F238E27FC236}">
                <a16:creationId xmlns:a16="http://schemas.microsoft.com/office/drawing/2014/main" id="{8877E444-07E3-4806-A3B9-41B08D30489F}"/>
              </a:ext>
            </a:extLst>
          </p:cNvPr>
          <p:cNvPicPr>
            <a:picLocks noChangeAspect="1"/>
          </p:cNvPicPr>
          <p:nvPr/>
        </p:nvPicPr>
        <p:blipFill rotWithShape="1">
          <a:blip r:embed="rId5"/>
          <a:srcRect l="23547" r="34770" b="-1"/>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75418290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F4BC-9DAF-48A6-B8D7-BAB0B0D082F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spomenici</a:t>
            </a:r>
            <a:endParaRPr lang="en-US" b="1" dirty="0">
              <a:latin typeface="Arial" panose="020B0604020202020204" pitchFamily="34" charset="0"/>
              <a:cs typeface="Arial" panose="020B0604020202020204" pitchFamily="34" charset="0"/>
            </a:endParaRPr>
          </a:p>
        </p:txBody>
      </p:sp>
      <p:sp>
        <p:nvSpPr>
          <p:cNvPr id="4" name="Pravokutnik 3"/>
          <p:cNvSpPr/>
          <p:nvPr/>
        </p:nvSpPr>
        <p:spPr>
          <a:xfrm>
            <a:off x="1239748" y="1684962"/>
            <a:ext cx="3743218" cy="4801314"/>
          </a:xfrm>
          <a:prstGeom prst="rect">
            <a:avLst/>
          </a:prstGeom>
        </p:spPr>
        <p:txBody>
          <a:bodyPr wrap="square">
            <a:spAutoFit/>
          </a:bodyPr>
          <a:lstStyle/>
          <a:p>
            <a:r>
              <a:rPr lang="vi-VN" sz="1600" dirty="0"/>
              <a:t>Spomenik kralju Tomislavu, prvom hrvatskom kralju nalazi se na istoimenom trgu.</a:t>
            </a:r>
          </a:p>
          <a:p>
            <a:r>
              <a:rPr lang="vi-VN" sz="1600" dirty="0"/>
              <a:t>Hrabri ratnik obranio je kontinentalnu Hrvatsku od osvajačkih napada Mađara i prvi put ujedinio sve hrvatske pokrajine u jednu zemlju. Mudri vladar odlučuje kneževinu pretvoriti u Kraljevinu Hrvatsku i tako je 925. godine okrunjen uz blagoslov Svete stolice. Njegova smrt tri godine poslije nikada nije razjašnjena.</a:t>
            </a:r>
          </a:p>
          <a:p>
            <a:r>
              <a:rPr lang="vi-VN" sz="1600" dirty="0"/>
              <a:t>U povijesti hrvatske države ostaje najslavniji velikan.</a:t>
            </a:r>
          </a:p>
          <a:p>
            <a:r>
              <a:rPr lang="vi-VN" sz="1600" dirty="0"/>
              <a:t>Kipar Robert Frangeš Mihanović izradio je konjanički spomenik 1938. godine, ali je zbog dugotrajnih polemika i Drugog svjetskog rata spomenik postavljen tek 1947. </a:t>
            </a:r>
            <a:r>
              <a:rPr lang="vi-VN" dirty="0"/>
              <a:t>godine.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752" y="1545618"/>
            <a:ext cx="3507376" cy="531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utnik 4"/>
          <p:cNvSpPr/>
          <p:nvPr/>
        </p:nvSpPr>
        <p:spPr>
          <a:xfrm>
            <a:off x="6705603" y="1502688"/>
            <a:ext cx="4082266" cy="5355312"/>
          </a:xfrm>
          <a:prstGeom prst="rect">
            <a:avLst/>
          </a:prstGeom>
        </p:spPr>
        <p:txBody>
          <a:bodyPr wrap="square">
            <a:spAutoFit/>
          </a:bodyPr>
          <a:lstStyle/>
          <a:p>
            <a:r>
              <a:rPr lang="vi-VN" dirty="0"/>
              <a:t>Oltar domovine spomenik je svim palima u Domovinskom ratu. Spomenik je rad kipara Kuzme Kovačića, a nalazi se ispred južnog bedema na zagrebačkom Medvedgradu. Oltar domovine, otvorio je na Dan državnosti 30. svibnja 1994. predsjednik Franjo Tuđman kao mjesto na kojemu će svi moći odati poštovanje hrvatskoj </a:t>
            </a:r>
            <a:r>
              <a:rPr lang="vi-VN" dirty="0" smtClean="0"/>
              <a:t>domovini.Spomen </a:t>
            </a:r>
            <a:r>
              <a:rPr lang="vi-VN" dirty="0"/>
              <a:t>obilježje tvore kamene kocke od različitih vrsta kamena i nejednake visine te šest staklenih plavih ploča, koje kao da su se po zemlji posložile u hrvatski grb. Na kamenim kockama isklesani su hrvatski motivi iz vremena kneza Branimira, Veliki križ, te stihovi hrvatske himne.</a:t>
            </a:r>
            <a:endParaRPr lang="hr-HR"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923" y="1545618"/>
            <a:ext cx="4369945" cy="531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491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99"/>
                                        </p:tgtEl>
                                      </p:cBhvr>
                                    </p:animEffect>
                                    <p:set>
                                      <p:cBhvr>
                                        <p:cTn id="12"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5456-81D6-4C62-AA96-C1CEE840BB33}"/>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spomenici</a:t>
            </a:r>
            <a:endParaRPr lang="en-US" b="1" dirty="0">
              <a:latin typeface="Arial" panose="020B0604020202020204" pitchFamily="34" charset="0"/>
              <a:cs typeface="Arial" panose="020B0604020202020204" pitchFamily="34" charset="0"/>
            </a:endParaRPr>
          </a:p>
        </p:txBody>
      </p:sp>
      <p:sp>
        <p:nvSpPr>
          <p:cNvPr id="6" name="Pravokutnik 5"/>
          <p:cNvSpPr/>
          <p:nvPr/>
        </p:nvSpPr>
        <p:spPr>
          <a:xfrm>
            <a:off x="880153" y="2418273"/>
            <a:ext cx="3784315" cy="3139321"/>
          </a:xfrm>
          <a:prstGeom prst="rect">
            <a:avLst/>
          </a:prstGeom>
        </p:spPr>
        <p:txBody>
          <a:bodyPr wrap="square">
            <a:spAutoFit/>
          </a:bodyPr>
          <a:lstStyle/>
          <a:p>
            <a:r>
              <a:rPr lang="vi-VN" dirty="0"/>
              <a:t>Spomenik „Ocu hrvatske književnosti“, Marku Maruliću nalazi se na istoimenom trgu u Zagrebu. Skulptura kipara Vlade Radasa postavljena je 1999. godine unatoč brojnim prosvjedima struke i građana na zaštićenoj površini parternog perivoja unutar arhitektonskog kompleksa stare Sveučilišne biblioteke i Kemijskih laboratorija.</a:t>
            </a:r>
            <a:endParaRPr lang="hr-H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81" y="1921268"/>
            <a:ext cx="3871287" cy="450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niOkvir 6"/>
          <p:cNvSpPr txBox="1"/>
          <p:nvPr/>
        </p:nvSpPr>
        <p:spPr>
          <a:xfrm>
            <a:off x="7181636" y="2798431"/>
            <a:ext cx="1746607" cy="1754326"/>
          </a:xfrm>
          <a:prstGeom prst="rect">
            <a:avLst/>
          </a:prstGeom>
          <a:noFill/>
        </p:spPr>
        <p:txBody>
          <a:bodyPr wrap="square" rtlCol="0">
            <a:spAutoFit/>
          </a:bodyPr>
          <a:lstStyle/>
          <a:p>
            <a:r>
              <a:rPr lang="hr-HR" dirty="0" smtClean="0"/>
              <a:t>Spomenik Andriji Kačiću Miošiću kojeg je napravio hrvatski kipar Ivan Rendić.</a:t>
            </a:r>
            <a:endParaRPr lang="hr-HR"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30" y="1733366"/>
            <a:ext cx="2411216" cy="487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2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18"/>
                                        </p:tgtEl>
                                      </p:cBhvr>
                                    </p:animEffect>
                                    <p:set>
                                      <p:cBhvr>
                                        <p:cTn id="7" dur="1" fill="hold">
                                          <p:stCondLst>
                                            <p:cond delay="499"/>
                                          </p:stCondLst>
                                        </p:cTn>
                                        <p:tgtEl>
                                          <p:spTgt spid="92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19"/>
                                        </p:tgtEl>
                                      </p:cBhvr>
                                    </p:animEffect>
                                    <p:set>
                                      <p:cBhvr>
                                        <p:cTn id="12" dur="1" fill="hold">
                                          <p:stCondLst>
                                            <p:cond delay="4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AB225BA-7412-4605-8E8D-5AED2BF56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18D2CE-6E5C-447F-A6A6-C3EDA316EBC4}"/>
              </a:ext>
            </a:extLst>
          </p:cNvPr>
          <p:cNvPicPr>
            <a:picLocks noChangeAspect="1"/>
          </p:cNvPicPr>
          <p:nvPr/>
        </p:nvPicPr>
        <p:blipFill rotWithShape="1">
          <a:blip r:embed="rId2"/>
          <a:srcRect/>
          <a:stretch/>
        </p:blipFill>
        <p:spPr>
          <a:xfrm>
            <a:off x="20" y="11"/>
            <a:ext cx="12191980" cy="6857989"/>
          </a:xfrm>
          <a:prstGeom prst="rect">
            <a:avLst/>
          </a:prstGeom>
        </p:spPr>
      </p:pic>
      <p:sp>
        <p:nvSpPr>
          <p:cNvPr id="60" name="Rectangle 59">
            <a:extLst>
              <a:ext uri="{FF2B5EF4-FFF2-40B4-BE49-F238E27FC236}">
                <a16:creationId xmlns:a16="http://schemas.microsoft.com/office/drawing/2014/main" id="{604BB9CD-970D-4FE5-B4E3-D651735BF4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88861-AEDF-4B95-93EA-37437B259609}"/>
              </a:ext>
            </a:extLst>
          </p:cNvPr>
          <p:cNvSpPr>
            <a:spLocks noGrp="1"/>
          </p:cNvSpPr>
          <p:nvPr>
            <p:ph type="ctrTitle"/>
          </p:nvPr>
        </p:nvSpPr>
        <p:spPr>
          <a:xfrm>
            <a:off x="660981" y="1955749"/>
            <a:ext cx="10870058" cy="2552091"/>
          </a:xfrm>
        </p:spPr>
        <p:txBody>
          <a:bodyPr anchor="ctr">
            <a:normAutofit/>
          </a:bodyPr>
          <a:lstStyle/>
          <a:p>
            <a:r>
              <a:rPr lang="en-US" sz="8800" i="1" u="sng" dirty="0">
                <a:solidFill>
                  <a:schemeClr val="bg1"/>
                </a:solidFill>
                <a:latin typeface="Script MT Bold" panose="03040602040607080904" pitchFamily="66" charset="0"/>
                <a:cs typeface="Leelawadee UI Semilight" panose="020B0402040204020203" pitchFamily="34" charset="-34"/>
              </a:rPr>
              <a:t>Zagreb </a:t>
            </a:r>
            <a:r>
              <a:rPr lang="en-US" sz="8800" i="1" u="sng" dirty="0" err="1" smtClean="0">
                <a:solidFill>
                  <a:schemeClr val="bg1"/>
                </a:solidFill>
                <a:latin typeface="Script MT Bold" panose="03040602040607080904" pitchFamily="66" charset="0"/>
                <a:cs typeface="Leelawadee UI Semilight" panose="020B0402040204020203" pitchFamily="34" charset="-34"/>
              </a:rPr>
              <a:t>moj</a:t>
            </a:r>
            <a:r>
              <a:rPr lang="en-US" sz="8800" i="1" u="sng" dirty="0" smtClean="0">
                <a:solidFill>
                  <a:schemeClr val="bg1"/>
                </a:solidFill>
                <a:latin typeface="Script MT Bold" panose="03040602040607080904" pitchFamily="66" charset="0"/>
                <a:cs typeface="Leelawadee UI Semilight" panose="020B0402040204020203" pitchFamily="34" charset="-34"/>
              </a:rPr>
              <a:t> </a:t>
            </a:r>
            <a:r>
              <a:rPr lang="en-US" sz="8800" i="1" u="sng" dirty="0">
                <a:solidFill>
                  <a:schemeClr val="bg1"/>
                </a:solidFill>
                <a:latin typeface="Script MT Bold" panose="03040602040607080904" pitchFamily="66" charset="0"/>
                <a:cs typeface="Leelawadee UI Semilight" panose="020B0402040204020203" pitchFamily="34" charset="-34"/>
              </a:rPr>
              <a:t>grad</a:t>
            </a:r>
          </a:p>
        </p:txBody>
      </p:sp>
      <p:sp>
        <p:nvSpPr>
          <p:cNvPr id="3" name="Subtitle 2">
            <a:extLst>
              <a:ext uri="{FF2B5EF4-FFF2-40B4-BE49-F238E27FC236}">
                <a16:creationId xmlns:a16="http://schemas.microsoft.com/office/drawing/2014/main" id="{4D040A8F-41EA-4A0F-97A3-7F0767814A9D}"/>
              </a:ext>
            </a:extLst>
          </p:cNvPr>
          <p:cNvSpPr>
            <a:spLocks noGrp="1"/>
          </p:cNvSpPr>
          <p:nvPr>
            <p:ph type="subTitle" idx="1"/>
          </p:nvPr>
        </p:nvSpPr>
        <p:spPr>
          <a:xfrm>
            <a:off x="2150364" y="5342072"/>
            <a:ext cx="7891272" cy="707465"/>
          </a:xfrm>
          <a:ln>
            <a:noFill/>
          </a:ln>
        </p:spPr>
        <p:txBody>
          <a:bodyPr>
            <a:normAutofit/>
          </a:bodyPr>
          <a:lstStyle/>
          <a:p>
            <a:endParaRPr lang="en-US">
              <a:solidFill>
                <a:srgbClr val="FFFFFF"/>
              </a:solidFill>
            </a:endParaRPr>
          </a:p>
        </p:txBody>
      </p:sp>
      <p:sp>
        <p:nvSpPr>
          <p:cNvPr id="62" name="Rectangle 61">
            <a:extLst>
              <a:ext uri="{FF2B5EF4-FFF2-40B4-BE49-F238E27FC236}">
                <a16:creationId xmlns:a16="http://schemas.microsoft.com/office/drawing/2014/main" id="{5E0D6276-8D53-4DDA-A15A-90E0831F6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0C150C7-96FB-4EB9-BDF9-212535A60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12191980" cy="693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82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3E3E-F927-4301-BE7A-25B2DE63FD41}"/>
              </a:ext>
            </a:extLst>
          </p:cNvPr>
          <p:cNvSpPr>
            <a:spLocks noGrp="1"/>
          </p:cNvSpPr>
          <p:nvPr>
            <p:ph type="title"/>
          </p:nvPr>
        </p:nvSpPr>
        <p:spPr>
          <a:xfrm>
            <a:off x="517510" y="315223"/>
            <a:ext cx="5578490"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osobe</a:t>
            </a:r>
            <a:r>
              <a:rPr lang="en-US" b="1" dirty="0">
                <a:latin typeface="Arial" panose="020B0604020202020204" pitchFamily="34" charset="0"/>
                <a:cs typeface="Arial" panose="020B0604020202020204" pitchFamily="34" charset="0"/>
              </a:rPr>
              <a:t> –Herman </a:t>
            </a:r>
            <a:r>
              <a:rPr lang="en-US" b="1" dirty="0" err="1">
                <a:latin typeface="Arial" panose="020B0604020202020204" pitchFamily="34" charset="0"/>
                <a:cs typeface="Arial" panose="020B0604020202020204" pitchFamily="34" charset="0"/>
              </a:rPr>
              <a:t>Bolle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A6F3D63-B5EE-4D87-AD92-52428C13CAE4}"/>
              </a:ext>
            </a:extLst>
          </p:cNvPr>
          <p:cNvSpPr>
            <a:spLocks noGrp="1"/>
          </p:cNvSpPr>
          <p:nvPr>
            <p:ph idx="1"/>
          </p:nvPr>
        </p:nvSpPr>
        <p:spPr>
          <a:xfrm>
            <a:off x="550426" y="2383603"/>
            <a:ext cx="6099047" cy="4299451"/>
          </a:xfrm>
        </p:spPr>
        <p:txBody>
          <a:bodyPr anchor="t">
            <a:normAutofit/>
          </a:bodyPr>
          <a:lstStyle/>
          <a:p>
            <a:r>
              <a:rPr lang="en-US" sz="2400" dirty="0" err="1"/>
              <a:t>Austrijski</a:t>
            </a:r>
            <a:r>
              <a:rPr lang="en-US" sz="2400" dirty="0"/>
              <a:t> </a:t>
            </a:r>
            <a:r>
              <a:rPr lang="en-US" sz="2400" dirty="0" err="1"/>
              <a:t>arhitekt</a:t>
            </a:r>
            <a:r>
              <a:rPr lang="en-US" sz="2400" dirty="0"/>
              <a:t> i </a:t>
            </a:r>
            <a:r>
              <a:rPr lang="en-US" sz="2400" dirty="0" err="1"/>
              <a:t>asistent</a:t>
            </a:r>
            <a:r>
              <a:rPr lang="en-US" sz="2400" dirty="0"/>
              <a:t> </a:t>
            </a:r>
            <a:r>
              <a:rPr lang="en-US" sz="2400" dirty="0" err="1"/>
              <a:t>glasovitog</a:t>
            </a:r>
            <a:r>
              <a:rPr lang="en-US" sz="2400" dirty="0"/>
              <a:t> austrijskog </a:t>
            </a:r>
            <a:r>
              <a:rPr lang="en-US" sz="2400" dirty="0" err="1"/>
              <a:t>arhitekta</a:t>
            </a:r>
            <a:r>
              <a:rPr lang="en-US" sz="2400" dirty="0"/>
              <a:t> Friedricha von </a:t>
            </a:r>
            <a:r>
              <a:rPr lang="en-US" sz="2400" dirty="0" err="1"/>
              <a:t>Schmidta</a:t>
            </a:r>
            <a:r>
              <a:rPr lang="en-US" sz="2400" dirty="0"/>
              <a:t> </a:t>
            </a:r>
          </a:p>
          <a:p>
            <a:r>
              <a:rPr lang="en-US" sz="2400" dirty="0"/>
              <a:t>od </a:t>
            </a:r>
            <a:r>
              <a:rPr lang="pl-PL" sz="2400" dirty="0"/>
              <a:t>1878. </a:t>
            </a:r>
            <a:r>
              <a:rPr lang="en-US" sz="2400" dirty="0"/>
              <a:t>se </a:t>
            </a:r>
            <a:r>
              <a:rPr lang="pl-PL" sz="2400" dirty="0"/>
              <a:t>nastanjuje </a:t>
            </a:r>
            <a:r>
              <a:rPr lang="en-US" sz="2400" dirty="0"/>
              <a:t> </a:t>
            </a:r>
            <a:r>
              <a:rPr lang="pl-PL" sz="2400" dirty="0"/>
              <a:t>u Zagrebu</a:t>
            </a:r>
            <a:endParaRPr lang="en-US" sz="2400" dirty="0"/>
          </a:p>
          <a:p>
            <a:pPr algn="ctr"/>
            <a:endParaRPr lang="hr-HR" u="sng" dirty="0" smtClean="0"/>
          </a:p>
          <a:p>
            <a:pPr marL="457200" lvl="1" indent="0">
              <a:buNone/>
            </a:pPr>
            <a:endParaRPr lang="en-US" sz="1100" dirty="0"/>
          </a:p>
          <a:p>
            <a:endParaRPr lang="en-US" sz="1100" dirty="0"/>
          </a:p>
        </p:txBody>
      </p:sp>
      <p:pic>
        <p:nvPicPr>
          <p:cNvPr id="5" name="Picture 4">
            <a:extLst>
              <a:ext uri="{FF2B5EF4-FFF2-40B4-BE49-F238E27FC236}">
                <a16:creationId xmlns:a16="http://schemas.microsoft.com/office/drawing/2014/main" id="{85C9AD0F-062E-490B-B64C-8616FF378E3A}"/>
              </a:ext>
            </a:extLst>
          </p:cNvPr>
          <p:cNvPicPr>
            <a:picLocks noChangeAspect="1"/>
          </p:cNvPicPr>
          <p:nvPr/>
        </p:nvPicPr>
        <p:blipFill rotWithShape="1">
          <a:blip r:embed="rId2"/>
          <a:srcRect t="21854" r="6" b="3401"/>
          <a:stretch/>
        </p:blipFill>
        <p:spPr>
          <a:xfrm>
            <a:off x="6649473" y="978004"/>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4" name="Picture 3">
            <a:extLst>
              <a:ext uri="{FF2B5EF4-FFF2-40B4-BE49-F238E27FC236}">
                <a16:creationId xmlns:a16="http://schemas.microsoft.com/office/drawing/2014/main" id="{07D34BE8-04B0-49A2-AA6E-08AEAEE01AFD}"/>
              </a:ext>
            </a:extLst>
          </p:cNvPr>
          <p:cNvPicPr>
            <a:picLocks noChangeAspect="1"/>
          </p:cNvPicPr>
          <p:nvPr/>
        </p:nvPicPr>
        <p:blipFill rotWithShape="1">
          <a:blip r:embed="rId3"/>
          <a:srcRect t="25000"/>
          <a:stretch/>
        </p:blipFill>
        <p:spPr>
          <a:xfrm>
            <a:off x="6771003" y="24935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a:extLst>
              <a:ext uri="{FF2B5EF4-FFF2-40B4-BE49-F238E27FC236}">
                <a16:creationId xmlns:a16="http://schemas.microsoft.com/office/drawing/2014/main" id="{65EE0BCF-EDCE-4BAB-A619-95B385EC8DE7}"/>
              </a:ext>
            </a:extLst>
          </p:cNvPr>
          <p:cNvPicPr>
            <a:picLocks noChangeAspect="1"/>
          </p:cNvPicPr>
          <p:nvPr/>
        </p:nvPicPr>
        <p:blipFill rotWithShape="1">
          <a:blip r:embed="rId4"/>
          <a:srcRect l="7054" r="15729" b="-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7" name="Picture 6">
            <a:extLst>
              <a:ext uri="{FF2B5EF4-FFF2-40B4-BE49-F238E27FC236}">
                <a16:creationId xmlns:a16="http://schemas.microsoft.com/office/drawing/2014/main" id="{D072DD0B-FCC0-49D6-AACD-9CE23E2218DA}"/>
              </a:ext>
            </a:extLst>
          </p:cNvPr>
          <p:cNvPicPr>
            <a:picLocks noChangeAspect="1"/>
          </p:cNvPicPr>
          <p:nvPr/>
        </p:nvPicPr>
        <p:blipFill rotWithShape="1">
          <a:blip r:embed="rId5"/>
          <a:srcRect l="13741" r="8725" b="2"/>
          <a:stretch/>
        </p:blipFill>
        <p:spPr>
          <a:xfrm>
            <a:off x="9013088"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613" y="4451296"/>
            <a:ext cx="2038136" cy="223175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1671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3E3E-F927-4301-BE7A-25B2DE63FD41}"/>
              </a:ext>
            </a:extLst>
          </p:cNvPr>
          <p:cNvSpPr>
            <a:spLocks noGrp="1"/>
          </p:cNvSpPr>
          <p:nvPr>
            <p:ph type="title"/>
          </p:nvPr>
        </p:nvSpPr>
        <p:spPr>
          <a:xfrm>
            <a:off x="517510" y="315223"/>
            <a:ext cx="5578490"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osobe</a:t>
            </a:r>
            <a:r>
              <a:rPr lang="en-US" b="1" dirty="0">
                <a:latin typeface="Arial" panose="020B0604020202020204" pitchFamily="34" charset="0"/>
                <a:cs typeface="Arial" panose="020B0604020202020204" pitchFamily="34" charset="0"/>
              </a:rPr>
              <a:t> –Herman </a:t>
            </a:r>
            <a:r>
              <a:rPr lang="en-US" b="1" dirty="0" err="1">
                <a:latin typeface="Arial" panose="020B0604020202020204" pitchFamily="34" charset="0"/>
                <a:cs typeface="Arial" panose="020B0604020202020204" pitchFamily="34" charset="0"/>
              </a:rPr>
              <a:t>Bolle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A6F3D63-B5EE-4D87-AD92-52428C13CAE4}"/>
              </a:ext>
            </a:extLst>
          </p:cNvPr>
          <p:cNvSpPr>
            <a:spLocks noGrp="1"/>
          </p:cNvSpPr>
          <p:nvPr>
            <p:ph idx="1"/>
          </p:nvPr>
        </p:nvSpPr>
        <p:spPr>
          <a:xfrm>
            <a:off x="550426" y="1880048"/>
            <a:ext cx="6099047" cy="5016204"/>
          </a:xfrm>
        </p:spPr>
        <p:txBody>
          <a:bodyPr anchor="t">
            <a:normAutofit/>
          </a:bodyPr>
          <a:lstStyle/>
          <a:p>
            <a:pPr marL="0" indent="0" algn="ctr">
              <a:buNone/>
            </a:pPr>
            <a:r>
              <a:rPr lang="en-US" u="sng" dirty="0" err="1" smtClean="0"/>
              <a:t>Izgradio</a:t>
            </a:r>
            <a:r>
              <a:rPr lang="en-US" u="sng" dirty="0"/>
              <a:t>: </a:t>
            </a:r>
          </a:p>
          <a:p>
            <a:pPr lvl="1"/>
            <a:r>
              <a:rPr lang="en-US" sz="2000" dirty="0" err="1"/>
              <a:t>zgrada</a:t>
            </a:r>
            <a:r>
              <a:rPr lang="en-US" sz="2000" dirty="0"/>
              <a:t> </a:t>
            </a:r>
            <a:r>
              <a:rPr lang="en-US" sz="2000" dirty="0" err="1"/>
              <a:t>palače</a:t>
            </a:r>
            <a:r>
              <a:rPr lang="en-US" sz="2000" dirty="0"/>
              <a:t> HAZU</a:t>
            </a:r>
          </a:p>
          <a:p>
            <a:pPr lvl="1"/>
            <a:r>
              <a:rPr lang="en-US" sz="2000" dirty="0" err="1"/>
              <a:t>zgrada</a:t>
            </a:r>
            <a:r>
              <a:rPr lang="en-US" sz="2000" dirty="0"/>
              <a:t> </a:t>
            </a:r>
            <a:r>
              <a:rPr lang="en-US" sz="2000" dirty="0" err="1"/>
              <a:t>Muzeja</a:t>
            </a:r>
            <a:r>
              <a:rPr lang="en-US" sz="2000" dirty="0"/>
              <a:t> za umjetnost i </a:t>
            </a:r>
            <a:r>
              <a:rPr lang="en-US" sz="2000" dirty="0" err="1"/>
              <a:t>obrt</a:t>
            </a:r>
            <a:r>
              <a:rPr lang="en-US" sz="2000" dirty="0"/>
              <a:t> i </a:t>
            </a:r>
            <a:r>
              <a:rPr lang="en-US" sz="2000" dirty="0" err="1"/>
              <a:t>Obrtne</a:t>
            </a:r>
            <a:r>
              <a:rPr lang="en-US" sz="2000" dirty="0"/>
              <a:t> </a:t>
            </a:r>
            <a:r>
              <a:rPr lang="en-US" sz="2000" dirty="0" err="1"/>
              <a:t>škole</a:t>
            </a:r>
            <a:r>
              <a:rPr lang="en-US" sz="2000" dirty="0"/>
              <a:t> (1882.-1892.)</a:t>
            </a:r>
          </a:p>
          <a:p>
            <a:pPr lvl="1"/>
            <a:r>
              <a:rPr lang="en-US" sz="2000" dirty="0" err="1"/>
              <a:t>kompleks</a:t>
            </a:r>
            <a:r>
              <a:rPr lang="en-US" sz="2000" dirty="0"/>
              <a:t> </a:t>
            </a:r>
            <a:r>
              <a:rPr lang="en-US" sz="2000" dirty="0" err="1"/>
              <a:t>groblja</a:t>
            </a:r>
            <a:r>
              <a:rPr lang="en-US" sz="2000" dirty="0"/>
              <a:t> Mirogoj (</a:t>
            </a:r>
            <a:r>
              <a:rPr lang="en-US" sz="2000" dirty="0" err="1"/>
              <a:t>arkade</a:t>
            </a:r>
            <a:r>
              <a:rPr lang="en-US" sz="2000" dirty="0"/>
              <a:t>, </a:t>
            </a:r>
            <a:r>
              <a:rPr lang="en-US" sz="2000" dirty="0" err="1"/>
              <a:t>mrtvačnica</a:t>
            </a:r>
            <a:r>
              <a:rPr lang="en-US" sz="2000" dirty="0"/>
              <a:t>, </a:t>
            </a:r>
            <a:r>
              <a:rPr lang="en-US" sz="2000" dirty="0" err="1"/>
              <a:t>kapela</a:t>
            </a:r>
            <a:r>
              <a:rPr lang="en-US" sz="2000" dirty="0"/>
              <a:t> Krista </a:t>
            </a:r>
            <a:r>
              <a:rPr lang="en-US" sz="2000" dirty="0" err="1"/>
              <a:t>Kralja</a:t>
            </a:r>
            <a:r>
              <a:rPr lang="en-US" sz="2000" dirty="0"/>
              <a:t>, </a:t>
            </a:r>
            <a:r>
              <a:rPr lang="en-US" sz="2000" dirty="0" err="1"/>
              <a:t>kapela</a:t>
            </a:r>
            <a:r>
              <a:rPr lang="en-US" sz="2000" dirty="0"/>
              <a:t> </a:t>
            </a:r>
            <a:r>
              <a:rPr lang="en-US" sz="2000" dirty="0" err="1"/>
              <a:t>na</a:t>
            </a:r>
            <a:r>
              <a:rPr lang="en-US" sz="2000" dirty="0"/>
              <a:t> </a:t>
            </a:r>
            <a:r>
              <a:rPr lang="en-US" sz="2000" dirty="0" err="1"/>
              <a:t>pravoslavnom</a:t>
            </a:r>
            <a:r>
              <a:rPr lang="en-US" sz="2000" dirty="0"/>
              <a:t> </a:t>
            </a:r>
            <a:r>
              <a:rPr lang="en-US" sz="2000" dirty="0" err="1"/>
              <a:t>dijelu</a:t>
            </a:r>
            <a:r>
              <a:rPr lang="en-US" sz="2000" dirty="0"/>
              <a:t> </a:t>
            </a:r>
            <a:r>
              <a:rPr lang="en-US" sz="2000" dirty="0" err="1"/>
              <a:t>groblja</a:t>
            </a:r>
            <a:r>
              <a:rPr lang="en-US" sz="2000" dirty="0"/>
              <a:t> i </a:t>
            </a:r>
            <a:r>
              <a:rPr lang="en-US" sz="2000" dirty="0" err="1"/>
              <a:t>brojni</a:t>
            </a:r>
            <a:r>
              <a:rPr lang="en-US" sz="2000" dirty="0"/>
              <a:t> </a:t>
            </a:r>
            <a:r>
              <a:rPr lang="en-US" sz="2000" dirty="0" err="1"/>
              <a:t>spomenici</a:t>
            </a:r>
            <a:r>
              <a:rPr lang="en-US" sz="2000" dirty="0"/>
              <a:t>, 1883.-1914.)</a:t>
            </a:r>
          </a:p>
          <a:p>
            <a:pPr lvl="1"/>
            <a:r>
              <a:rPr lang="en-US" sz="2000" dirty="0" err="1"/>
              <a:t>Evangelička</a:t>
            </a:r>
            <a:r>
              <a:rPr lang="en-US" sz="2000" dirty="0"/>
              <a:t> </a:t>
            </a:r>
            <a:r>
              <a:rPr lang="en-US" sz="2000" dirty="0" err="1"/>
              <a:t>crkvena</a:t>
            </a:r>
            <a:r>
              <a:rPr lang="en-US" sz="2000" dirty="0"/>
              <a:t> </a:t>
            </a:r>
            <a:r>
              <a:rPr lang="en-US" sz="2000" dirty="0" err="1"/>
              <a:t>općina</a:t>
            </a:r>
            <a:r>
              <a:rPr lang="en-US" sz="2000" dirty="0"/>
              <a:t> Zagreb (1881.- 1884.)</a:t>
            </a:r>
          </a:p>
          <a:p>
            <a:pPr algn="ctr"/>
            <a:endParaRPr lang="hr-HR" u="sng" dirty="0"/>
          </a:p>
          <a:p>
            <a:pPr marL="0" indent="0" algn="ctr">
              <a:buNone/>
            </a:pPr>
            <a:r>
              <a:rPr lang="en-US" u="sng" dirty="0" err="1" smtClean="0"/>
              <a:t>Rekonstrurirao</a:t>
            </a:r>
            <a:r>
              <a:rPr lang="en-US" u="sng" dirty="0"/>
              <a:t>:</a:t>
            </a:r>
          </a:p>
          <a:p>
            <a:pPr lvl="1"/>
            <a:r>
              <a:rPr lang="en-US" sz="2000" dirty="0"/>
              <a:t>Crkva </a:t>
            </a:r>
            <a:r>
              <a:rPr lang="en-US" sz="2000" dirty="0" err="1"/>
              <a:t>sv</a:t>
            </a:r>
            <a:r>
              <a:rPr lang="en-US" sz="2000" dirty="0"/>
              <a:t>. Marka (</a:t>
            </a:r>
            <a:r>
              <a:rPr lang="en-US" sz="2000" dirty="0" err="1"/>
              <a:t>nadzirao</a:t>
            </a:r>
            <a:r>
              <a:rPr lang="en-US" sz="2000" dirty="0"/>
              <a:t> </a:t>
            </a:r>
            <a:r>
              <a:rPr lang="en-US" sz="2000" dirty="0" err="1"/>
              <a:t>prema</a:t>
            </a:r>
            <a:r>
              <a:rPr lang="en-US" sz="2000" dirty="0"/>
              <a:t> </a:t>
            </a:r>
            <a:r>
              <a:rPr lang="en-US" sz="2000" dirty="0" err="1"/>
              <a:t>nacrtima</a:t>
            </a:r>
            <a:r>
              <a:rPr lang="en-US" sz="2000" dirty="0"/>
              <a:t> F. </a:t>
            </a:r>
            <a:r>
              <a:rPr lang="en-US" sz="2000" dirty="0" err="1"/>
              <a:t>Schmidta</a:t>
            </a:r>
            <a:r>
              <a:rPr lang="en-US" sz="2000" dirty="0"/>
              <a:t>, 1877.-1880.)</a:t>
            </a:r>
          </a:p>
          <a:p>
            <a:pPr lvl="1"/>
            <a:r>
              <a:rPr lang="en-US" sz="2000" dirty="0"/>
              <a:t>katedrala i </a:t>
            </a:r>
            <a:r>
              <a:rPr lang="en-US" sz="2000" dirty="0" err="1"/>
              <a:t>nadbiskupski</a:t>
            </a:r>
            <a:r>
              <a:rPr lang="en-US" sz="2000" dirty="0"/>
              <a:t> </a:t>
            </a:r>
            <a:r>
              <a:rPr lang="en-US" sz="2000" dirty="0" err="1"/>
              <a:t>dvor</a:t>
            </a:r>
            <a:r>
              <a:rPr lang="en-US" sz="2000" dirty="0"/>
              <a:t> (1880.-1905.)</a:t>
            </a:r>
          </a:p>
          <a:p>
            <a:pPr lvl="1"/>
            <a:r>
              <a:rPr lang="en-US" sz="2000" dirty="0" err="1"/>
              <a:t>pročelje</a:t>
            </a:r>
            <a:r>
              <a:rPr lang="en-US" sz="2000" dirty="0"/>
              <a:t> </a:t>
            </a:r>
            <a:r>
              <a:rPr lang="en-US" sz="2000" dirty="0" err="1"/>
              <a:t>crkve</a:t>
            </a:r>
            <a:r>
              <a:rPr lang="en-US" sz="2000" dirty="0"/>
              <a:t> </a:t>
            </a:r>
            <a:r>
              <a:rPr lang="en-US" sz="2000" dirty="0" err="1"/>
              <a:t>Sv</a:t>
            </a:r>
            <a:r>
              <a:rPr lang="en-US" sz="2000" dirty="0"/>
              <a:t>. </a:t>
            </a:r>
            <a:r>
              <a:rPr lang="en-US" sz="2000" dirty="0" err="1"/>
              <a:t>Katarine</a:t>
            </a:r>
            <a:r>
              <a:rPr lang="en-US" sz="2000" dirty="0"/>
              <a:t> (</a:t>
            </a:r>
            <a:r>
              <a:rPr lang="en-US" sz="2000" dirty="0" err="1"/>
              <a:t>nakon</a:t>
            </a:r>
            <a:r>
              <a:rPr lang="en-US" sz="2000" dirty="0"/>
              <a:t> 1880.)</a:t>
            </a:r>
          </a:p>
          <a:p>
            <a:pPr marL="457200" lvl="1" indent="0">
              <a:buNone/>
            </a:pPr>
            <a:endParaRPr lang="en-US" sz="1100" dirty="0"/>
          </a:p>
          <a:p>
            <a:endParaRPr lang="en-US" sz="1100" dirty="0"/>
          </a:p>
        </p:txBody>
      </p:sp>
      <p:pic>
        <p:nvPicPr>
          <p:cNvPr id="5" name="Picture 4">
            <a:extLst>
              <a:ext uri="{FF2B5EF4-FFF2-40B4-BE49-F238E27FC236}">
                <a16:creationId xmlns:a16="http://schemas.microsoft.com/office/drawing/2014/main" id="{85C9AD0F-062E-490B-B64C-8616FF378E3A}"/>
              </a:ext>
            </a:extLst>
          </p:cNvPr>
          <p:cNvPicPr>
            <a:picLocks noChangeAspect="1"/>
          </p:cNvPicPr>
          <p:nvPr/>
        </p:nvPicPr>
        <p:blipFill rotWithShape="1">
          <a:blip r:embed="rId2"/>
          <a:srcRect t="21854" r="6" b="3401"/>
          <a:stretch/>
        </p:blipFill>
        <p:spPr>
          <a:xfrm>
            <a:off x="6649473" y="978004"/>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4" name="Picture 3">
            <a:extLst>
              <a:ext uri="{FF2B5EF4-FFF2-40B4-BE49-F238E27FC236}">
                <a16:creationId xmlns:a16="http://schemas.microsoft.com/office/drawing/2014/main" id="{07D34BE8-04B0-49A2-AA6E-08AEAEE01AFD}"/>
              </a:ext>
            </a:extLst>
          </p:cNvPr>
          <p:cNvPicPr>
            <a:picLocks noChangeAspect="1"/>
          </p:cNvPicPr>
          <p:nvPr/>
        </p:nvPicPr>
        <p:blipFill rotWithShape="1">
          <a:blip r:embed="rId3"/>
          <a:srcRect t="25000"/>
          <a:stretch/>
        </p:blipFill>
        <p:spPr>
          <a:xfrm>
            <a:off x="6771003" y="24935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a:extLst>
              <a:ext uri="{FF2B5EF4-FFF2-40B4-BE49-F238E27FC236}">
                <a16:creationId xmlns:a16="http://schemas.microsoft.com/office/drawing/2014/main" id="{65EE0BCF-EDCE-4BAB-A619-95B385EC8DE7}"/>
              </a:ext>
            </a:extLst>
          </p:cNvPr>
          <p:cNvPicPr>
            <a:picLocks noChangeAspect="1"/>
          </p:cNvPicPr>
          <p:nvPr/>
        </p:nvPicPr>
        <p:blipFill rotWithShape="1">
          <a:blip r:embed="rId4"/>
          <a:srcRect l="7054" r="15729" b="-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7" name="Picture 6">
            <a:extLst>
              <a:ext uri="{FF2B5EF4-FFF2-40B4-BE49-F238E27FC236}">
                <a16:creationId xmlns:a16="http://schemas.microsoft.com/office/drawing/2014/main" id="{D072DD0B-FCC0-49D6-AACD-9CE23E2218DA}"/>
              </a:ext>
            </a:extLst>
          </p:cNvPr>
          <p:cNvPicPr>
            <a:picLocks noChangeAspect="1"/>
          </p:cNvPicPr>
          <p:nvPr/>
        </p:nvPicPr>
        <p:blipFill rotWithShape="1">
          <a:blip r:embed="rId5"/>
          <a:srcRect l="13741" r="8725" b="2"/>
          <a:stretch/>
        </p:blipFill>
        <p:spPr>
          <a:xfrm>
            <a:off x="9013088"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37010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DA3C-8984-4DEE-B049-81B741076CF5}"/>
              </a:ext>
            </a:extLst>
          </p:cNvPr>
          <p:cNvSpPr>
            <a:spLocks noGrp="1"/>
          </p:cNvSpPr>
          <p:nvPr>
            <p:ph type="title"/>
          </p:nvPr>
        </p:nvSpPr>
        <p:spPr>
          <a:xfrm>
            <a:off x="801097" y="628193"/>
            <a:ext cx="6387102"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osobe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Vjećeslav</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Holjevac</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986CC2D-1FC0-4040-824E-724F827443A6}"/>
              </a:ext>
            </a:extLst>
          </p:cNvPr>
          <p:cNvSpPr>
            <a:spLocks noGrp="1"/>
          </p:cNvSpPr>
          <p:nvPr>
            <p:ph idx="1"/>
          </p:nvPr>
        </p:nvSpPr>
        <p:spPr>
          <a:xfrm>
            <a:off x="729179" y="2863277"/>
            <a:ext cx="6382657" cy="2437727"/>
          </a:xfrm>
        </p:spPr>
        <p:txBody>
          <a:bodyPr anchor="t">
            <a:noAutofit/>
          </a:bodyPr>
          <a:lstStyle/>
          <a:p>
            <a:r>
              <a:rPr lang="en-US" sz="2000" dirty="0"/>
              <a:t>Od 1952. do 1962. </a:t>
            </a:r>
            <a:r>
              <a:rPr lang="en-US" sz="2000" dirty="0" err="1"/>
              <a:t>Holjevac</a:t>
            </a:r>
            <a:r>
              <a:rPr lang="en-US" sz="2000" dirty="0"/>
              <a:t> je bio </a:t>
            </a:r>
            <a:r>
              <a:rPr lang="en-US" sz="2000" dirty="0" err="1"/>
              <a:t>gradonačelnik</a:t>
            </a:r>
            <a:r>
              <a:rPr lang="en-US" sz="2000" dirty="0"/>
              <a:t> </a:t>
            </a:r>
            <a:r>
              <a:rPr lang="en-US" sz="2000" dirty="0" err="1" smtClean="0"/>
              <a:t>Zagreba</a:t>
            </a:r>
            <a:r>
              <a:rPr lang="en-US" sz="2000" dirty="0" smtClean="0"/>
              <a:t> </a:t>
            </a:r>
            <a:endParaRPr lang="en-US" sz="2000" dirty="0"/>
          </a:p>
          <a:p>
            <a:r>
              <a:rPr lang="en-US" sz="2000" dirty="0"/>
              <a:t>U </a:t>
            </a:r>
            <a:r>
              <a:rPr lang="en-US" sz="2000" dirty="0" err="1"/>
              <a:t>vrijeme</a:t>
            </a:r>
            <a:r>
              <a:rPr lang="en-US" sz="2000" dirty="0"/>
              <a:t> </a:t>
            </a:r>
            <a:r>
              <a:rPr lang="en-US" sz="2000" dirty="0" err="1"/>
              <a:t>njegovog</a:t>
            </a:r>
            <a:r>
              <a:rPr lang="en-US" sz="2000" dirty="0"/>
              <a:t> </a:t>
            </a:r>
            <a:r>
              <a:rPr lang="en-US" sz="2000" dirty="0" err="1"/>
              <a:t>mandata</a:t>
            </a:r>
            <a:r>
              <a:rPr lang="en-US" sz="2000" dirty="0"/>
              <a:t> Zagreb je "</a:t>
            </a:r>
            <a:r>
              <a:rPr lang="en-US" sz="2000" dirty="0" err="1"/>
              <a:t>prešao</a:t>
            </a:r>
            <a:r>
              <a:rPr lang="en-US" sz="2000" dirty="0"/>
              <a:t> </a:t>
            </a:r>
            <a:r>
              <a:rPr lang="en-US" sz="2000" dirty="0" err="1"/>
              <a:t>preko</a:t>
            </a:r>
            <a:r>
              <a:rPr lang="en-US" sz="2000" dirty="0"/>
              <a:t> Save</a:t>
            </a:r>
            <a:r>
              <a:rPr lang="en-US" sz="2000" dirty="0" smtClean="0"/>
              <a:t>".</a:t>
            </a:r>
            <a:endParaRPr lang="en-US" sz="2000" dirty="0"/>
          </a:p>
          <a:p>
            <a:r>
              <a:rPr lang="en-US" sz="2000" dirty="0"/>
              <a:t>Kao </a:t>
            </a:r>
            <a:r>
              <a:rPr lang="en-US" sz="2000" dirty="0" err="1"/>
              <a:t>zagrebački</a:t>
            </a:r>
            <a:r>
              <a:rPr lang="en-US" sz="2000" dirty="0"/>
              <a:t> </a:t>
            </a:r>
            <a:r>
              <a:rPr lang="en-US" sz="2000" dirty="0" err="1"/>
              <a:t>gradonačelnik</a:t>
            </a:r>
            <a:r>
              <a:rPr lang="en-US" sz="2000" dirty="0"/>
              <a:t> </a:t>
            </a:r>
            <a:r>
              <a:rPr lang="en-US" sz="2000" dirty="0" err="1"/>
              <a:t>proveo</a:t>
            </a:r>
            <a:r>
              <a:rPr lang="en-US" sz="2000" dirty="0"/>
              <a:t> je </a:t>
            </a:r>
            <a:r>
              <a:rPr lang="en-US" sz="2000" dirty="0" err="1"/>
              <a:t>smjele</a:t>
            </a:r>
            <a:r>
              <a:rPr lang="en-US" sz="2000" dirty="0"/>
              <a:t> </a:t>
            </a:r>
            <a:r>
              <a:rPr lang="en-US" sz="2000" dirty="0" err="1"/>
              <a:t>urbanističke</a:t>
            </a:r>
            <a:r>
              <a:rPr lang="en-US" sz="2000" dirty="0"/>
              <a:t> </a:t>
            </a:r>
            <a:r>
              <a:rPr lang="en-US" sz="2000" dirty="0" err="1"/>
              <a:t>zahvate</a:t>
            </a:r>
            <a:r>
              <a:rPr lang="en-US" sz="2000" dirty="0"/>
              <a:t>. </a:t>
            </a:r>
            <a:r>
              <a:rPr lang="en-US" sz="2000" dirty="0" err="1"/>
              <a:t>Uspješno</a:t>
            </a:r>
            <a:r>
              <a:rPr lang="en-US" sz="2000" dirty="0"/>
              <a:t> se </a:t>
            </a:r>
            <a:r>
              <a:rPr lang="en-US" sz="2000" dirty="0" err="1"/>
              <a:t>odupro</a:t>
            </a:r>
            <a:r>
              <a:rPr lang="en-US" sz="2000" dirty="0"/>
              <a:t> </a:t>
            </a:r>
            <a:r>
              <a:rPr lang="en-US" sz="2000" dirty="0" err="1"/>
              <a:t>pokušajima</a:t>
            </a:r>
            <a:r>
              <a:rPr lang="en-US" sz="2000" dirty="0"/>
              <a:t> </a:t>
            </a:r>
            <a:r>
              <a:rPr lang="en-US" sz="2000" dirty="0" err="1"/>
              <a:t>odvlačenja</a:t>
            </a:r>
            <a:r>
              <a:rPr lang="en-US" sz="2000" dirty="0"/>
              <a:t> </a:t>
            </a:r>
            <a:r>
              <a:rPr lang="en-US" sz="2000" dirty="0" err="1"/>
              <a:t>Zagrebačkog</a:t>
            </a:r>
            <a:r>
              <a:rPr lang="en-US" sz="2000" dirty="0"/>
              <a:t> </a:t>
            </a:r>
            <a:r>
              <a:rPr lang="hr-HR" sz="2000" dirty="0" err="1"/>
              <a:t>V</a:t>
            </a:r>
            <a:r>
              <a:rPr lang="en-US" sz="2000" dirty="0" err="1" smtClean="0"/>
              <a:t>elesajma</a:t>
            </a:r>
            <a:r>
              <a:rPr lang="en-US" sz="2000" dirty="0" smtClean="0"/>
              <a:t> </a:t>
            </a:r>
            <a:r>
              <a:rPr lang="en-US" sz="2000" dirty="0"/>
              <a:t>u </a:t>
            </a:r>
            <a:r>
              <a:rPr lang="en-US" sz="2000" dirty="0" smtClean="0"/>
              <a:t>Beograd</a:t>
            </a:r>
            <a:endParaRPr lang="en-US" sz="2000" dirty="0"/>
          </a:p>
        </p:txBody>
      </p:sp>
      <p:pic>
        <p:nvPicPr>
          <p:cNvPr id="4" name="Picture 3">
            <a:extLst>
              <a:ext uri="{FF2B5EF4-FFF2-40B4-BE49-F238E27FC236}">
                <a16:creationId xmlns:a16="http://schemas.microsoft.com/office/drawing/2014/main" id="{18D8600C-086E-4B94-BF52-51E84DD80E3E}"/>
              </a:ext>
            </a:extLst>
          </p:cNvPr>
          <p:cNvPicPr>
            <a:picLocks noChangeAspect="1"/>
          </p:cNvPicPr>
          <p:nvPr/>
        </p:nvPicPr>
        <p:blipFill rotWithShape="1">
          <a:blip r:embed="rId2"/>
          <a:srcRect t="6532" r="-3" b="20687"/>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827" y="701694"/>
            <a:ext cx="2829247" cy="301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90441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130A-FE74-4503-BAAB-E8FE843B6401}"/>
              </a:ext>
            </a:extLst>
          </p:cNvPr>
          <p:cNvSpPr>
            <a:spLocks noGrp="1"/>
          </p:cNvSpPr>
          <p:nvPr>
            <p:ph type="title"/>
          </p:nvPr>
        </p:nvSpPr>
        <p:spPr>
          <a:xfrm>
            <a:off x="599930" y="804334"/>
            <a:ext cx="6387102" cy="1325563"/>
          </a:xfrm>
        </p:spPr>
        <p:txBody>
          <a:bodyPr>
            <a:normAutofit fontScale="90000"/>
          </a:bodyPr>
          <a:lstStyle/>
          <a:p>
            <a:r>
              <a:rPr lang="en-US" sz="4100" b="1" dirty="0">
                <a:latin typeface="Arial" panose="020B0604020202020204" pitchFamily="34" charset="0"/>
                <a:cs typeface="Arial" panose="020B0604020202020204" pitchFamily="34" charset="0"/>
              </a:rPr>
              <a:t>Zagreb </a:t>
            </a:r>
            <a:r>
              <a:rPr lang="en-US" sz="4100" b="1" dirty="0" err="1">
                <a:latin typeface="Arial" panose="020B0604020202020204" pitchFamily="34" charset="0"/>
                <a:cs typeface="Arial" panose="020B0604020202020204" pitchFamily="34" charset="0"/>
              </a:rPr>
              <a:t>znamenite</a:t>
            </a:r>
            <a:r>
              <a:rPr lang="en-US" sz="4100" b="1" dirty="0">
                <a:latin typeface="Arial" panose="020B0604020202020204" pitchFamily="34" charset="0"/>
                <a:cs typeface="Arial" panose="020B0604020202020204" pitchFamily="34" charset="0"/>
              </a:rPr>
              <a:t> </a:t>
            </a:r>
            <a:r>
              <a:rPr lang="en-US" sz="4100" b="1" dirty="0" err="1">
                <a:latin typeface="Arial" panose="020B0604020202020204" pitchFamily="34" charset="0"/>
                <a:cs typeface="Arial" panose="020B0604020202020204" pitchFamily="34" charset="0"/>
              </a:rPr>
              <a:t>osobe</a:t>
            </a:r>
            <a:r>
              <a:rPr lang="en-US" sz="4100" b="1" dirty="0">
                <a:latin typeface="Arial" panose="020B0604020202020204" pitchFamily="34" charset="0"/>
                <a:cs typeface="Arial" panose="020B0604020202020204" pitchFamily="34" charset="0"/>
              </a:rPr>
              <a:t> –Josip Juraj </a:t>
            </a:r>
            <a:r>
              <a:rPr lang="en-US" sz="4100" b="1" dirty="0" err="1">
                <a:latin typeface="Arial" panose="020B0604020202020204" pitchFamily="34" charset="0"/>
                <a:cs typeface="Arial" panose="020B0604020202020204" pitchFamily="34" charset="0"/>
              </a:rPr>
              <a:t>Strossmayer</a:t>
            </a:r>
            <a:endParaRPr lang="en-US" sz="41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176EF9-8BD0-462E-B6CA-8CF2620663F7}"/>
              </a:ext>
            </a:extLst>
          </p:cNvPr>
          <p:cNvSpPr>
            <a:spLocks noGrp="1"/>
          </p:cNvSpPr>
          <p:nvPr>
            <p:ph idx="1"/>
          </p:nvPr>
        </p:nvSpPr>
        <p:spPr>
          <a:xfrm>
            <a:off x="813274" y="3232462"/>
            <a:ext cx="6382657" cy="2621923"/>
          </a:xfrm>
        </p:spPr>
        <p:txBody>
          <a:bodyPr anchor="t">
            <a:normAutofit/>
          </a:bodyPr>
          <a:lstStyle/>
          <a:p>
            <a:r>
              <a:rPr lang="en-US" sz="2000" dirty="0"/>
              <a:t>Josip Juraj </a:t>
            </a:r>
            <a:r>
              <a:rPr lang="en-US" sz="2000" dirty="0" err="1"/>
              <a:t>Strossmayer</a:t>
            </a:r>
            <a:r>
              <a:rPr lang="en-US" sz="2000" dirty="0"/>
              <a:t> (</a:t>
            </a:r>
            <a:r>
              <a:rPr lang="en-US" sz="2000" dirty="0" err="1"/>
              <a:t>rođen</a:t>
            </a:r>
            <a:r>
              <a:rPr lang="en-US" sz="2000" dirty="0"/>
              <a:t> u </a:t>
            </a:r>
            <a:r>
              <a:rPr lang="en-US" sz="2000" dirty="0" err="1"/>
              <a:t>Osijeku</a:t>
            </a:r>
            <a:r>
              <a:rPr lang="en-US" sz="2000" dirty="0"/>
              <a:t>, 4. </a:t>
            </a:r>
            <a:r>
              <a:rPr lang="en-US" sz="2000" dirty="0" err="1"/>
              <a:t>veljače</a:t>
            </a:r>
            <a:r>
              <a:rPr lang="en-US" sz="2000" dirty="0"/>
              <a:t> 1815. –  </a:t>
            </a:r>
            <a:r>
              <a:rPr lang="en-US" sz="2000" dirty="0" err="1"/>
              <a:t>preminuo</a:t>
            </a:r>
            <a:r>
              <a:rPr lang="en-US" sz="2000" dirty="0"/>
              <a:t> u </a:t>
            </a:r>
            <a:r>
              <a:rPr lang="en-US" sz="2000" dirty="0" err="1"/>
              <a:t>Đakovu</a:t>
            </a:r>
            <a:r>
              <a:rPr lang="en-US" sz="2000" dirty="0"/>
              <a:t>, 8. </a:t>
            </a:r>
            <a:r>
              <a:rPr lang="en-US" sz="2000" dirty="0" err="1"/>
              <a:t>travnja</a:t>
            </a:r>
            <a:r>
              <a:rPr lang="en-US" sz="2000" dirty="0"/>
              <a:t> 1905.), je bio </a:t>
            </a:r>
            <a:r>
              <a:rPr lang="en-US" sz="2000" dirty="0" err="1"/>
              <a:t>hrvatski</a:t>
            </a:r>
            <a:r>
              <a:rPr lang="en-US" sz="2000" dirty="0"/>
              <a:t> </a:t>
            </a:r>
            <a:r>
              <a:rPr lang="en-US" sz="2000" dirty="0" err="1"/>
              <a:t>biskup</a:t>
            </a:r>
            <a:r>
              <a:rPr lang="en-US" sz="2000" dirty="0"/>
              <a:t>, </a:t>
            </a:r>
            <a:r>
              <a:rPr lang="en-US" sz="2000" dirty="0" err="1"/>
              <a:t>teolog</a:t>
            </a:r>
            <a:r>
              <a:rPr lang="en-US" sz="2000" dirty="0"/>
              <a:t>, </a:t>
            </a:r>
            <a:r>
              <a:rPr lang="en-US" sz="2000" dirty="0" err="1" smtClean="0"/>
              <a:t>političar</a:t>
            </a:r>
            <a:endParaRPr lang="hr-HR" sz="2000" dirty="0"/>
          </a:p>
          <a:p>
            <a:r>
              <a:rPr lang="en-US" sz="2000" dirty="0" err="1" smtClean="0"/>
              <a:t>utemeljitelj</a:t>
            </a:r>
            <a:r>
              <a:rPr lang="en-US" sz="2000" dirty="0" smtClean="0"/>
              <a:t> </a:t>
            </a:r>
            <a:r>
              <a:rPr lang="en-US" sz="2000" dirty="0"/>
              <a:t>je </a:t>
            </a:r>
            <a:r>
              <a:rPr lang="en-US" sz="2000" dirty="0" err="1"/>
              <a:t>središnjih</a:t>
            </a:r>
            <a:r>
              <a:rPr lang="en-US" sz="2000" dirty="0"/>
              <a:t> </a:t>
            </a:r>
            <a:r>
              <a:rPr lang="en-US" sz="2000" dirty="0" err="1" smtClean="0"/>
              <a:t>hrvatskih</a:t>
            </a:r>
            <a:r>
              <a:rPr lang="hr-HR" sz="2000" dirty="0" smtClean="0"/>
              <a:t> </a:t>
            </a:r>
            <a:r>
              <a:rPr lang="en-US" sz="2000" dirty="0" err="1" smtClean="0"/>
              <a:t>znanstvenih</a:t>
            </a:r>
            <a:r>
              <a:rPr lang="en-US" sz="2000" dirty="0" smtClean="0"/>
              <a:t> </a:t>
            </a:r>
            <a:r>
              <a:rPr lang="en-US" sz="2000" dirty="0"/>
              <a:t>i </a:t>
            </a:r>
            <a:r>
              <a:rPr lang="en-US" sz="2000" dirty="0" err="1"/>
              <a:t>kulturnih</a:t>
            </a:r>
            <a:r>
              <a:rPr lang="en-US" sz="2000" dirty="0"/>
              <a:t> </a:t>
            </a:r>
            <a:r>
              <a:rPr lang="en-US" sz="2000" dirty="0" err="1"/>
              <a:t>institucija</a:t>
            </a:r>
            <a:r>
              <a:rPr lang="en-US" sz="2000" dirty="0"/>
              <a:t> </a:t>
            </a:r>
            <a:r>
              <a:rPr lang="en-US" sz="2000" dirty="0" err="1"/>
              <a:t>te</a:t>
            </a:r>
            <a:r>
              <a:rPr lang="en-US" sz="2000" dirty="0"/>
              <a:t> </a:t>
            </a:r>
            <a:r>
              <a:rPr lang="en-US" sz="2000" dirty="0" err="1"/>
              <a:t>pisac</a:t>
            </a:r>
            <a:r>
              <a:rPr lang="en-US" sz="2000" dirty="0"/>
              <a:t> i </a:t>
            </a:r>
            <a:r>
              <a:rPr lang="en-US" sz="2000" dirty="0" err="1"/>
              <a:t>mecena</a:t>
            </a:r>
            <a:endParaRPr lang="en-US" sz="2000" dirty="0"/>
          </a:p>
          <a:p>
            <a:r>
              <a:rPr lang="en-US" sz="2000" dirty="0"/>
              <a:t>Imao je </a:t>
            </a:r>
            <a:r>
              <a:rPr lang="en-US" sz="2000" dirty="0" err="1"/>
              <a:t>veliku</a:t>
            </a:r>
            <a:r>
              <a:rPr lang="en-US" sz="2000" dirty="0"/>
              <a:t> </a:t>
            </a:r>
            <a:r>
              <a:rPr lang="en-US" sz="2000" dirty="0" err="1"/>
              <a:t>ulogu</a:t>
            </a:r>
            <a:r>
              <a:rPr lang="en-US" sz="2000" dirty="0"/>
              <a:t> u </a:t>
            </a:r>
            <a:r>
              <a:rPr lang="en-US" sz="2000" dirty="0" err="1"/>
              <a:t>osnivanju</a:t>
            </a:r>
            <a:r>
              <a:rPr lang="en-US" sz="2000" dirty="0"/>
              <a:t> </a:t>
            </a:r>
            <a:r>
              <a:rPr lang="en-US" sz="2000" dirty="0" err="1"/>
              <a:t>zagrebačkog</a:t>
            </a:r>
            <a:r>
              <a:rPr lang="en-US" sz="2000" dirty="0"/>
              <a:t> </a:t>
            </a:r>
            <a:r>
              <a:rPr lang="en-US" sz="2000" dirty="0" err="1"/>
              <a:t>Sveučilišta</a:t>
            </a:r>
            <a:r>
              <a:rPr lang="en-US" sz="2000" dirty="0"/>
              <a:t> 1874. </a:t>
            </a:r>
            <a:r>
              <a:rPr lang="en-US" sz="2000" dirty="0" err="1"/>
              <a:t>godine</a:t>
            </a:r>
            <a:endParaRPr lang="en-US" sz="2000" dirty="0"/>
          </a:p>
        </p:txBody>
      </p:sp>
      <p:pic>
        <p:nvPicPr>
          <p:cNvPr id="5" name="Picture 4">
            <a:extLst>
              <a:ext uri="{FF2B5EF4-FFF2-40B4-BE49-F238E27FC236}">
                <a16:creationId xmlns:a16="http://schemas.microsoft.com/office/drawing/2014/main" id="{8650241F-CABE-4A2A-B625-A7BF17D93F5B}"/>
              </a:ext>
            </a:extLst>
          </p:cNvPr>
          <p:cNvPicPr>
            <a:picLocks noChangeAspect="1"/>
          </p:cNvPicPr>
          <p:nvPr/>
        </p:nvPicPr>
        <p:blipFill rotWithShape="1">
          <a:blip r:embed="rId2"/>
          <a:srcRect l="10055" r="4754" b="4"/>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4" name="Picture 3">
            <a:extLst>
              <a:ext uri="{FF2B5EF4-FFF2-40B4-BE49-F238E27FC236}">
                <a16:creationId xmlns:a16="http://schemas.microsoft.com/office/drawing/2014/main" id="{45A0F695-6852-4A1C-973E-A0CE02EC7A52}"/>
              </a:ext>
            </a:extLst>
          </p:cNvPr>
          <p:cNvPicPr>
            <a:picLocks noChangeAspect="1"/>
          </p:cNvPicPr>
          <p:nvPr/>
        </p:nvPicPr>
        <p:blipFill rotWithShape="1">
          <a:blip r:embed="rId3"/>
          <a:srcRect t="20101" r="4" b="19084"/>
          <a:stretch/>
        </p:blipFill>
        <p:spPr>
          <a:xfrm>
            <a:off x="8768825" y="3930977"/>
            <a:ext cx="3423175" cy="2844977"/>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56852042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065B-24A8-4C8D-BEE5-3651C2DF7A94}"/>
              </a:ext>
            </a:extLst>
          </p:cNvPr>
          <p:cNvSpPr>
            <a:spLocks noGrp="1"/>
          </p:cNvSpPr>
          <p:nvPr>
            <p:ph type="title"/>
          </p:nvPr>
        </p:nvSpPr>
        <p:spPr/>
        <p:txBody>
          <a:bodyPr/>
          <a:lstStyle/>
          <a:p>
            <a:r>
              <a:rPr lang="hr-HR" b="1" dirty="0" smtClean="0">
                <a:latin typeface="Arial" panose="020B0604020202020204" pitchFamily="34" charset="0"/>
                <a:cs typeface="Arial" panose="020B0604020202020204" pitchFamily="34" charset="0"/>
              </a:rPr>
              <a:t>Pjesme o Zagrebu</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B8CB5B-3031-42AC-8D7B-B5DCDEB6A787}"/>
              </a:ext>
            </a:extLst>
          </p:cNvPr>
          <p:cNvSpPr>
            <a:spLocks noGrp="1"/>
          </p:cNvSpPr>
          <p:nvPr>
            <p:ph idx="1"/>
          </p:nvPr>
        </p:nvSpPr>
        <p:spPr>
          <a:xfrm>
            <a:off x="797104" y="1825625"/>
            <a:ext cx="8591805" cy="435133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da-DK" dirty="0">
                <a:ln w="18415" cmpd="sng">
                  <a:solidFill>
                    <a:srgbClr val="FFFFFF"/>
                  </a:solidFill>
                  <a:prstDash val="solid"/>
                </a:ln>
                <a:solidFill>
                  <a:srgbClr val="FFFFFF"/>
                </a:solidFill>
                <a:effectLst>
                  <a:outerShdw blurRad="63500" dir="3600000" algn="tl" rotWithShape="0">
                    <a:srgbClr val="000000">
                      <a:alpha val="70000"/>
                    </a:srgbClr>
                  </a:outerShdw>
                </a:effectLst>
              </a:rPr>
              <a:t>Toni Leskovar: </a:t>
            </a:r>
            <a:r>
              <a:rPr lang="da-DK"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18" action="ppaction://hlinkfile">
                  <a:extLst>
                    <a:ext uri="{A12FA001-AC4F-418D-AE19-62706E023703}">
                      <ahyp:hlinkClr xmlns:ahyp="http://schemas.microsoft.com/office/drawing/2018/hyperlinkcolor" xmlns="" val="tx"/>
                    </a:ext>
                  </a:extLst>
                </a:hlinkClick>
              </a:rPr>
              <a:t>"Serbus dragi zagreb moj”</a:t>
            </a:r>
            <a:endParaRPr lang="da-DK"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rPr>
              <a:t>Drago Diklić: </a:t>
            </a: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19">
                  <a:extLst>
                    <a:ext uri="{A12FA001-AC4F-418D-AE19-62706E023703}">
                      <ahyp:hlinkClr xmlns:ahyp="http://schemas.microsoft.com/office/drawing/2018/hyperlinkcolor" xmlns="" val="tx"/>
                    </a:ext>
                  </a:extLst>
                </a:hlinkClick>
              </a:rPr>
              <a:t>"Zagreb je najljepši grad"</a:t>
            </a:r>
            <a:endParaRPr lang="pl-PL"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Zdenka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Vučković</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Tebi</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 grade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moj</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 (Zagreb, Zagreb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20">
                  <a:extLst>
                    <a:ext uri="{A12FA001-AC4F-418D-AE19-62706E023703}">
                      <ahyp:hlinkClr xmlns:ahyp="http://schemas.microsoft.com/office/drawing/2018/hyperlinkcolor" xmlns="" val="tx"/>
                    </a:ext>
                  </a:extLst>
                </a:hlinkClick>
              </a:rPr>
              <a:t>)</a:t>
            </a:r>
            <a:r>
              <a:rPr lang="hr-H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Corto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1">
                  <a:extLst>
                    <a:ext uri="{A12FA001-AC4F-418D-AE19-62706E023703}">
                      <ahyp:hlinkClr xmlns:ahyp="http://schemas.microsoft.com/office/drawing/2018/hyperlinkcolor" xmlns="" val="tx"/>
                    </a:ext>
                  </a:extLst>
                </a:hlinkClick>
              </a:rPr>
              <a:t>Zagrebačkim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1">
                  <a:extLst>
                    <a:ext uri="{A12FA001-AC4F-418D-AE19-62706E023703}">
                      <ahyp:hlinkClr xmlns:ahyp="http://schemas.microsoft.com/office/drawing/2018/hyperlinkcolor" xmlns="" val="tx"/>
                    </a:ext>
                  </a:extLst>
                </a:hlinkClick>
              </a:rPr>
              <a:t>ulicama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Zvonko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Špišić</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2">
                  <a:extLst>
                    <a:ext uri="{A12FA001-AC4F-418D-AE19-62706E023703}">
                      <ahyp:hlinkClr xmlns:ahyp="http://schemas.microsoft.com/office/drawing/2018/hyperlinkcolor" xmlns="" val="tx"/>
                    </a:ext>
                  </a:extLst>
                </a:hlinkClick>
              </a:rPr>
              <a:t>Zagrebačke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2">
                  <a:extLst>
                    <a:ext uri="{A12FA001-AC4F-418D-AE19-62706E023703}">
                      <ahyp:hlinkClr xmlns:ahyp="http://schemas.microsoft.com/office/drawing/2018/hyperlinkcolor" xmlns="" val="tx"/>
                    </a:ext>
                  </a:extLst>
                </a:hlinkClick>
              </a:rPr>
              <a:t> špancirancije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Ivica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Šerfezi</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Moj</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 Zagreb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tak</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 imam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te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3">
                  <a:extLst>
                    <a:ext uri="{A12FA001-AC4F-418D-AE19-62706E023703}">
                      <ahyp:hlinkClr xmlns:ahyp="http://schemas.microsoft.com/office/drawing/2018/hyperlinkcolor" xmlns="" val="tx"/>
                    </a:ext>
                  </a:extLst>
                </a:hlinkClick>
              </a:rPr>
              <a:t> rad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rPr>
              <a:t>ITD band: "</a:t>
            </a: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24">
                  <a:extLst>
                    <a:ext uri="{A12FA001-AC4F-418D-AE19-62706E023703}">
                      <ahyp:hlinkClr xmlns:ahyp="http://schemas.microsoft.com/office/drawing/2018/hyperlinkcolor" xmlns="" val="tx"/>
                    </a:ext>
                  </a:extLst>
                </a:hlinkClick>
              </a:rPr>
              <a:t>Rođen u Zagrebu</a:t>
            </a: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pl-PL" b="1" dirty="0">
                <a:ln/>
                <a:solidFill>
                  <a:schemeClr val="accent3"/>
                </a:solidFill>
              </a:rPr>
              <a:t/>
            </a:r>
            <a:br>
              <a:rPr lang="pl-PL" b="1" dirty="0">
                <a:ln/>
                <a:solidFill>
                  <a:schemeClr val="accent3"/>
                </a:solidFill>
              </a:rPr>
            </a:br>
            <a:endParaRPr lang="en-US" b="1" dirty="0">
              <a:ln/>
              <a:solidFill>
                <a:schemeClr val="accent3"/>
              </a:solidFill>
            </a:endParaRPr>
          </a:p>
        </p:txBody>
      </p:sp>
      <p:pic>
        <p:nvPicPr>
          <p:cNvPr id="4" name="SERBUS_ZAGREB_MOJ_Toni_Leskovarwmv[YoMp3Converter.com]">
            <a:hlinkClick r:id="" action="ppaction://media"/>
            <a:extLst>
              <a:ext uri="{FF2B5EF4-FFF2-40B4-BE49-F238E27FC236}">
                <a16:creationId xmlns:a16="http://schemas.microsoft.com/office/drawing/2014/main" id="{1A6ECF1B-F45C-48AF-8039-A67BA80046F4}"/>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7121913" y="1861263"/>
            <a:ext cx="406400" cy="406400"/>
          </a:xfrm>
          <a:prstGeom prst="rect">
            <a:avLst/>
          </a:prstGeom>
        </p:spPr>
      </p:pic>
      <p:pic>
        <p:nvPicPr>
          <p:cNvPr id="5" name="Drago_Diklić-Zagreb_je_najljepši_grad[YoMp3Converter.com]">
            <a:hlinkClick r:id="" action="ppaction://media"/>
            <a:extLst>
              <a:ext uri="{FF2B5EF4-FFF2-40B4-BE49-F238E27FC236}">
                <a16:creationId xmlns:a16="http://schemas.microsoft.com/office/drawing/2014/main" id="{59A31E55-789C-4FD4-BA00-4C6A2FFB77C5}"/>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6715513" y="2424721"/>
            <a:ext cx="406400" cy="406400"/>
          </a:xfrm>
          <a:prstGeom prst="rect">
            <a:avLst/>
          </a:prstGeom>
        </p:spPr>
      </p:pic>
      <p:pic>
        <p:nvPicPr>
          <p:cNvPr id="6" name="Tebi_Grade_moj_Najljepši_je_Zagreb_grad_-_Zdenka_Vučković_i_Arsen_Dedić[YoMp3Converter.com]">
            <a:hlinkClick r:id="" action="ppaction://media"/>
            <a:extLst>
              <a:ext uri="{FF2B5EF4-FFF2-40B4-BE49-F238E27FC236}">
                <a16:creationId xmlns:a16="http://schemas.microsoft.com/office/drawing/2014/main" id="{01B653FA-1966-4B7E-A73A-AEDFFD4A8893}"/>
              </a:ext>
            </a:extLst>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8643466" y="2870559"/>
            <a:ext cx="406400" cy="406400"/>
          </a:xfrm>
          <a:prstGeom prst="rect">
            <a:avLst/>
          </a:prstGeom>
        </p:spPr>
      </p:pic>
      <p:pic>
        <p:nvPicPr>
          <p:cNvPr id="7" name="corto-zagrebackim_ulicama[YoMp3Converter.com]">
            <a:hlinkClick r:id="" action="ppaction://media"/>
            <a:extLst>
              <a:ext uri="{FF2B5EF4-FFF2-40B4-BE49-F238E27FC236}">
                <a16:creationId xmlns:a16="http://schemas.microsoft.com/office/drawing/2014/main" id="{18A49D93-AEC1-4C21-8789-5967C304A8FC}"/>
              </a:ext>
            </a:extLst>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5448728" y="3473952"/>
            <a:ext cx="406400" cy="406400"/>
          </a:xfrm>
          <a:prstGeom prst="rect">
            <a:avLst/>
          </a:prstGeom>
        </p:spPr>
      </p:pic>
      <p:pic>
        <p:nvPicPr>
          <p:cNvPr id="9" name="Zvonko_Špišić_-_Zagrebacke_spancirancije[YoMp3Converter.com]">
            <a:hlinkClick r:id="" action="ppaction://media"/>
            <a:extLst>
              <a:ext uri="{FF2B5EF4-FFF2-40B4-BE49-F238E27FC236}">
                <a16:creationId xmlns:a16="http://schemas.microsoft.com/office/drawing/2014/main" id="{3FB7AC0C-BBDD-4B46-8BDF-EC65A07DDA82}"/>
              </a:ext>
            </a:extLst>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7218947" y="3951723"/>
            <a:ext cx="406400" cy="406400"/>
          </a:xfrm>
          <a:prstGeom prst="rect">
            <a:avLst/>
          </a:prstGeom>
        </p:spPr>
      </p:pic>
      <p:pic>
        <p:nvPicPr>
          <p:cNvPr id="10" name="Moj_Zagreb_tak_imam_te_rad_-_Ivica_Šerfezi[YoMp3Converter.com]">
            <a:hlinkClick r:id="" action="ppaction://media"/>
            <a:extLst>
              <a:ext uri="{FF2B5EF4-FFF2-40B4-BE49-F238E27FC236}">
                <a16:creationId xmlns:a16="http://schemas.microsoft.com/office/drawing/2014/main" id="{A0A98F05-4EA2-4EC4-8D8C-BCCF17857D6A}"/>
              </a:ext>
            </a:extLst>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7218947" y="4487788"/>
            <a:ext cx="406400" cy="406400"/>
          </a:xfrm>
          <a:prstGeom prst="rect">
            <a:avLst/>
          </a:prstGeom>
        </p:spPr>
      </p:pic>
      <p:pic>
        <p:nvPicPr>
          <p:cNvPr id="11" name="ITD_band_-_Rođen_u_Zagrebu_OFFICIAL_VIDEO[YoMp3Converter.com]">
            <a:hlinkClick r:id="" action="ppaction://media"/>
            <a:extLst>
              <a:ext uri="{FF2B5EF4-FFF2-40B4-BE49-F238E27FC236}">
                <a16:creationId xmlns:a16="http://schemas.microsoft.com/office/drawing/2014/main" id="{E39DB673-AC64-4250-B5AE-6827F56292AE}"/>
              </a:ext>
            </a:extLst>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5312881" y="4998688"/>
            <a:ext cx="406400" cy="406400"/>
          </a:xfrm>
          <a:prstGeom prst="rect">
            <a:avLst/>
          </a:prstGeom>
        </p:spPr>
      </p:pic>
      <p:pic>
        <p:nvPicPr>
          <p:cNvPr id="8" name="music48.gif">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26"/>
          <a:stretch>
            <a:fillRect/>
          </a:stretch>
        </p:blipFill>
        <p:spPr>
          <a:xfrm>
            <a:off x="9049866" y="1249919"/>
            <a:ext cx="2449092" cy="4670530"/>
          </a:xfrm>
          <a:prstGeom prst="rect">
            <a:avLst/>
          </a:prstGeom>
        </p:spPr>
      </p:pic>
    </p:spTree>
    <p:extLst>
      <p:ext uri="{BB962C8B-B14F-4D97-AF65-F5344CB8AC3E}">
        <p14:creationId xmlns:p14="http://schemas.microsoft.com/office/powerpoint/2010/main" val="426921278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8"/>
                </p:tgtEl>
              </p:cMediaNode>
            </p:video>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8"/>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75185" fill="hold"/>
                                        <p:tgtEl>
                                          <p:spTgt spid="4"/>
                                        </p:tgtEl>
                                      </p:cBhvr>
                                    </p:cmd>
                                  </p:childTnLst>
                                </p:cTn>
                              </p:par>
                            </p:childTnLst>
                          </p:cTn>
                        </p:par>
                      </p:childTnLst>
                    </p:cTn>
                  </p:par>
                </p:childTnLst>
              </p:cTn>
              <p:nextCondLst>
                <p:cond evt="onClick" delay="0">
                  <p:tgtEl>
                    <p:spTgt spid="4"/>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55175" fill="hold"/>
                                        <p:tgtEl>
                                          <p:spTgt spid="5"/>
                                        </p:tgtEl>
                                      </p:cBhvr>
                                    </p:cmd>
                                  </p:childTnLst>
                                </p:cTn>
                              </p:par>
                            </p:childTnLst>
                          </p:cTn>
                        </p:par>
                      </p:childTnLst>
                    </p:cTn>
                  </p:par>
                </p:childTnLst>
              </p:cTn>
              <p:nextCondLst>
                <p:cond evt="onClick" delay="0">
                  <p:tgtEl>
                    <p:spTgt spid="5"/>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72965" fill="hold"/>
                                        <p:tgtEl>
                                          <p:spTgt spid="6"/>
                                        </p:tgtEl>
                                      </p:cBhvr>
                                    </p:cmd>
                                  </p:childTnLst>
                                </p:cTn>
                              </p:par>
                            </p:childTnLst>
                          </p:cTn>
                        </p:par>
                      </p:childTnLst>
                    </p:cTn>
                  </p:par>
                </p:childTnLst>
              </p:cTn>
              <p:nextCondLst>
                <p:cond evt="onClick" delay="0">
                  <p:tgtEl>
                    <p:spTgt spid="6"/>
                  </p:tgtEl>
                </p:cond>
              </p:nextCondLst>
            </p:seq>
            <p:audio>
              <p:cMediaNode vol="80000">
                <p:cTn id="65" fill="hold" display="0">
                  <p:stCondLst>
                    <p:cond delay="indefinite"/>
                  </p:stCondLst>
                  <p:endCondLst>
                    <p:cond evt="onStopAudio" delay="0">
                      <p:tgtEl>
                        <p:sldTgt/>
                      </p:tgtEl>
                    </p:cond>
                  </p:endCondLst>
                </p:cTn>
                <p:tgtEl>
                  <p:spTgt spid="6"/>
                </p:tgtEl>
              </p:cMediaNode>
            </p:audio>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05717" fill="hold"/>
                                        <p:tgtEl>
                                          <p:spTgt spid="7"/>
                                        </p:tgtEl>
                                      </p:cBhvr>
                                    </p:cmd>
                                  </p:childTnLst>
                                </p:cTn>
                              </p:par>
                            </p:childTnLst>
                          </p:cTn>
                        </p:par>
                      </p:childTnLst>
                    </p:cTn>
                  </p:par>
                </p:childTnLst>
              </p:cTn>
              <p:nextCondLst>
                <p:cond evt="onClick" delay="0">
                  <p:tgtEl>
                    <p:spTgt spid="7"/>
                  </p:tgtEl>
                </p:cond>
              </p:nextCondLst>
            </p:seq>
            <p:audio>
              <p:cMediaNode vol="80000">
                <p:cTn id="71" fill="hold" display="0">
                  <p:stCondLst>
                    <p:cond delay="indefinite"/>
                  </p:stCondLst>
                  <p:endCondLst>
                    <p:cond evt="onStopAudio" delay="0">
                      <p:tgtEl>
                        <p:sldTgt/>
                      </p:tgtEl>
                    </p:cond>
                  </p:endCondLst>
                </p:cTn>
                <p:tgtEl>
                  <p:spTgt spid="7"/>
                </p:tgtEl>
              </p:cMediaNode>
            </p:audio>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4788" fill="hold"/>
                                        <p:tgtEl>
                                          <p:spTgt spid="9"/>
                                        </p:tgtEl>
                                      </p:cBhvr>
                                    </p:cmd>
                                  </p:childTnLst>
                                </p:cTn>
                              </p:par>
                            </p:childTnLst>
                          </p:cTn>
                        </p:par>
                      </p:childTnLst>
                    </p:cTn>
                  </p:par>
                </p:childTnLst>
              </p:cTn>
              <p:nextCondLst>
                <p:cond evt="onClick" delay="0">
                  <p:tgtEl>
                    <p:spTgt spid="9"/>
                  </p:tgtEl>
                </p:cond>
              </p:nextCondLst>
            </p:seq>
            <p:audio>
              <p:cMediaNode vol="80000">
                <p:cTn id="77" fill="hold" display="0">
                  <p:stCondLst>
                    <p:cond delay="indefinite"/>
                  </p:stCondLst>
                  <p:endCondLst>
                    <p:cond evt="onStopAudio" delay="0">
                      <p:tgtEl>
                        <p:sldTgt/>
                      </p:tgtEl>
                    </p:cond>
                  </p:endCondLst>
                </p:cTn>
                <p:tgtEl>
                  <p:spTgt spid="9"/>
                </p:tgtEl>
              </p:cMediaNode>
            </p:audio>
            <p:seq concurrent="1" nextAc="seek">
              <p:cTn id="78" restart="whenNotActive" fill="hold" evtFilter="cancelBubble" nodeType="interactiveSeq">
                <p:stCondLst>
                  <p:cond evt="onClick" delay="0">
                    <p:tgtEl>
                      <p:spTgt spid="1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206375" fill="hold"/>
                                        <p:tgtEl>
                                          <p:spTgt spid="10"/>
                                        </p:tgtEl>
                                      </p:cBhvr>
                                    </p:cmd>
                                  </p:childTnLst>
                                </p:cTn>
                              </p:par>
                            </p:childTnLst>
                          </p:cTn>
                        </p:par>
                      </p:childTnLst>
                    </p:cTn>
                  </p:par>
                </p:childTnLst>
              </p:cTn>
              <p:nextCondLst>
                <p:cond evt="onClick" delay="0">
                  <p:tgtEl>
                    <p:spTgt spid="10"/>
                  </p:tgtEl>
                </p:cond>
              </p:nextCondLst>
            </p:seq>
            <p:audio>
              <p:cMediaNode vol="80000">
                <p:cTn id="83" fill="hold" display="0">
                  <p:stCondLst>
                    <p:cond delay="indefinite"/>
                  </p:stCondLst>
                  <p:endCondLst>
                    <p:cond evt="onStopAudio" delay="0">
                      <p:tgtEl>
                        <p:sldTgt/>
                      </p:tgtEl>
                    </p:cond>
                  </p:endCondLst>
                </p:cTn>
                <p:tgtEl>
                  <p:spTgt spid="10"/>
                </p:tgtEl>
              </p:cMediaNode>
            </p:audio>
            <p:seq concurrent="1" nextAc="seek">
              <p:cTn id="84" restart="whenNotActive" fill="hold" evtFilter="cancelBubble" nodeType="interactiveSeq">
                <p:stCondLst>
                  <p:cond evt="onClick" delay="0">
                    <p:tgtEl>
                      <p:spTgt spid="11"/>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217634" fill="hold"/>
                                        <p:tgtEl>
                                          <p:spTgt spid="11"/>
                                        </p:tgtEl>
                                      </p:cBhvr>
                                    </p:cmd>
                                  </p:childTnLst>
                                </p:cTn>
                              </p:par>
                            </p:childTnLst>
                          </p:cTn>
                        </p:par>
                      </p:childTnLst>
                    </p:cTn>
                  </p:par>
                </p:childTnLst>
              </p:cTn>
              <p:nextCondLst>
                <p:cond evt="onClick" delay="0">
                  <p:tgtEl>
                    <p:spTgt spid="11"/>
                  </p:tgtEl>
                </p:cond>
              </p:nextCondLst>
            </p:seq>
            <p:audio>
              <p:cMediaNode vol="80000">
                <p:cTn id="89"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7DB-338A-4956-B891-7AC77919C482}"/>
              </a:ext>
            </a:extLst>
          </p:cNvPr>
          <p:cNvSpPr>
            <a:spLocks noGrp="1"/>
          </p:cNvSpPr>
          <p:nvPr>
            <p:ph type="title"/>
          </p:nvPr>
        </p:nvSpPr>
        <p:spPr>
          <a:xfrm>
            <a:off x="573464" y="322558"/>
            <a:ext cx="5314536" cy="1325563"/>
          </a:xfrm>
        </p:spPr>
        <p:txBody>
          <a:bodyPr>
            <a:normAutofit/>
          </a:bodyPr>
          <a:lstStyle/>
          <a:p>
            <a:r>
              <a:rPr lang="hr-HR" b="1" dirty="0" smtClean="0">
                <a:latin typeface="Arial" panose="020B0604020202020204" pitchFamily="34" charset="0"/>
                <a:cs typeface="Arial" panose="020B0604020202020204" pitchFamily="34" charset="0"/>
              </a:rPr>
              <a:t>Povijest grada</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9903D9-ABF3-4173-BFD1-AEFAAE81221F}"/>
              </a:ext>
            </a:extLst>
          </p:cNvPr>
          <p:cNvSpPr>
            <a:spLocks noGrp="1"/>
          </p:cNvSpPr>
          <p:nvPr>
            <p:ph idx="1"/>
          </p:nvPr>
        </p:nvSpPr>
        <p:spPr>
          <a:xfrm>
            <a:off x="679807" y="1867437"/>
            <a:ext cx="5739384" cy="4846725"/>
          </a:xfrm>
        </p:spPr>
        <p:txBody>
          <a:bodyPr anchor="t">
            <a:noAutofit/>
          </a:bodyPr>
          <a:lstStyle/>
          <a:p>
            <a:r>
              <a:rPr lang="en-US" sz="2000" b="1" dirty="0"/>
              <a:t>1094. </a:t>
            </a:r>
            <a:r>
              <a:rPr lang="en-US" sz="2000" dirty="0"/>
              <a:t>je </a:t>
            </a:r>
            <a:r>
              <a:rPr lang="en-US" sz="2000" dirty="0" err="1"/>
              <a:t>ugarsko-hrvatski</a:t>
            </a:r>
            <a:r>
              <a:rPr lang="en-US" sz="2000" dirty="0"/>
              <a:t> </a:t>
            </a:r>
            <a:r>
              <a:rPr lang="en-US" sz="2000" dirty="0" err="1"/>
              <a:t>kralj</a:t>
            </a:r>
            <a:r>
              <a:rPr lang="en-US" sz="2000" dirty="0"/>
              <a:t> </a:t>
            </a:r>
            <a:r>
              <a:rPr lang="en-US" sz="2000" dirty="0" err="1"/>
              <a:t>Ladislav</a:t>
            </a:r>
            <a:r>
              <a:rPr lang="en-US" sz="2000" dirty="0"/>
              <a:t> </a:t>
            </a:r>
            <a:r>
              <a:rPr lang="en-US" sz="2000" dirty="0" err="1"/>
              <a:t>Arpadović</a:t>
            </a:r>
            <a:r>
              <a:rPr lang="en-US" sz="2000" dirty="0"/>
              <a:t> </a:t>
            </a:r>
            <a:r>
              <a:rPr lang="en-US" sz="2000" dirty="0" err="1"/>
              <a:t>prolazio</a:t>
            </a:r>
            <a:r>
              <a:rPr lang="en-US" sz="2000" dirty="0"/>
              <a:t> </a:t>
            </a:r>
            <a:r>
              <a:rPr lang="en-US" sz="2000" dirty="0" err="1"/>
              <a:t>ovim</a:t>
            </a:r>
            <a:r>
              <a:rPr lang="en-US" sz="2000" dirty="0"/>
              <a:t> </a:t>
            </a:r>
            <a:r>
              <a:rPr lang="en-US" sz="2000" dirty="0" err="1"/>
              <a:t>krajevima</a:t>
            </a:r>
            <a:r>
              <a:rPr lang="en-US" sz="2000" dirty="0"/>
              <a:t> i </a:t>
            </a:r>
            <a:r>
              <a:rPr lang="en-US" sz="2000" dirty="0" err="1"/>
              <a:t>osnovo</a:t>
            </a:r>
            <a:r>
              <a:rPr lang="en-US" sz="2000" dirty="0"/>
              <a:t> je </a:t>
            </a:r>
            <a:r>
              <a:rPr lang="en-US" sz="2000" dirty="0" err="1"/>
              <a:t>biskupiju</a:t>
            </a:r>
            <a:r>
              <a:rPr lang="en-US" sz="2000" dirty="0"/>
              <a:t> </a:t>
            </a:r>
            <a:r>
              <a:rPr lang="en-US" sz="2000" dirty="0" err="1"/>
              <a:t>na</a:t>
            </a:r>
            <a:r>
              <a:rPr lang="en-US" sz="2000" dirty="0"/>
              <a:t> </a:t>
            </a:r>
            <a:r>
              <a:rPr lang="en-US" sz="2000" dirty="0" err="1" smtClean="0"/>
              <a:t>Kaptolu</a:t>
            </a:r>
            <a:r>
              <a:rPr lang="hr-HR" sz="2000" dirty="0" smtClean="0"/>
              <a:t>,</a:t>
            </a:r>
            <a:r>
              <a:rPr lang="en-US" sz="2000" dirty="0" smtClean="0"/>
              <a:t> </a:t>
            </a:r>
            <a:r>
              <a:rPr lang="en-US" sz="2000" dirty="0" err="1"/>
              <a:t>Zagrebačku</a:t>
            </a:r>
            <a:r>
              <a:rPr lang="en-US" sz="2000" dirty="0"/>
              <a:t> </a:t>
            </a:r>
            <a:r>
              <a:rPr lang="en-US" sz="2000" dirty="0" err="1"/>
              <a:t>nadbiskupiju</a:t>
            </a:r>
            <a:r>
              <a:rPr lang="en-US" sz="2000" dirty="0"/>
              <a:t> –  s tom </a:t>
            </a:r>
            <a:r>
              <a:rPr lang="en-US" sz="2000" dirty="0" err="1"/>
              <a:t>godinom</a:t>
            </a:r>
            <a:r>
              <a:rPr lang="en-US" sz="2000" dirty="0"/>
              <a:t> se </a:t>
            </a:r>
            <a:r>
              <a:rPr lang="en-US" sz="2000" dirty="0" err="1"/>
              <a:t>vezuje</a:t>
            </a:r>
            <a:r>
              <a:rPr lang="en-US" sz="2000" dirty="0"/>
              <a:t> </a:t>
            </a:r>
            <a:r>
              <a:rPr lang="en-US" sz="2000" dirty="0" err="1"/>
              <a:t>postanak</a:t>
            </a:r>
            <a:r>
              <a:rPr lang="en-US" sz="2000" dirty="0"/>
              <a:t> </a:t>
            </a:r>
            <a:r>
              <a:rPr lang="en-US" sz="2000" dirty="0" err="1"/>
              <a:t>Zagreba</a:t>
            </a:r>
            <a:endParaRPr lang="en-US" sz="2000" dirty="0"/>
          </a:p>
          <a:p>
            <a:r>
              <a:rPr lang="en-US" sz="2000" dirty="0"/>
              <a:t> </a:t>
            </a:r>
            <a:r>
              <a:rPr lang="en-US" sz="2000" dirty="0" err="1"/>
              <a:t>Ime</a:t>
            </a:r>
            <a:r>
              <a:rPr lang="en-US" sz="2000" dirty="0"/>
              <a:t> Zagreb </a:t>
            </a:r>
            <a:r>
              <a:rPr lang="en-US" sz="2000" dirty="0" err="1"/>
              <a:t>spominje</a:t>
            </a:r>
            <a:r>
              <a:rPr lang="en-US" sz="2000" dirty="0"/>
              <a:t> se </a:t>
            </a:r>
            <a:r>
              <a:rPr lang="en-US" sz="2000" dirty="0" err="1"/>
              <a:t>prvi</a:t>
            </a:r>
            <a:r>
              <a:rPr lang="en-US" sz="2000" dirty="0"/>
              <a:t> puta u </a:t>
            </a:r>
            <a:r>
              <a:rPr lang="en-US" sz="2000" dirty="0" err="1"/>
              <a:t>Felicijanovoj</a:t>
            </a:r>
            <a:r>
              <a:rPr lang="en-US" sz="2000" dirty="0"/>
              <a:t> </a:t>
            </a:r>
            <a:r>
              <a:rPr lang="en-US" sz="2000" dirty="0" err="1"/>
              <a:t>ispravi</a:t>
            </a:r>
            <a:r>
              <a:rPr lang="en-US" sz="2000" dirty="0"/>
              <a:t> </a:t>
            </a:r>
            <a:r>
              <a:rPr lang="en-US" sz="2000" b="1" dirty="0"/>
              <a:t>1134</a:t>
            </a:r>
            <a:r>
              <a:rPr lang="en-US" sz="2000" dirty="0"/>
              <a:t>.godine</a:t>
            </a:r>
          </a:p>
          <a:p>
            <a:r>
              <a:rPr lang="en-US" sz="2000" b="1" dirty="0"/>
              <a:t>1242</a:t>
            </a:r>
            <a:r>
              <a:rPr lang="en-US" sz="2000" dirty="0"/>
              <a:t>. </a:t>
            </a:r>
            <a:r>
              <a:rPr lang="en-US" sz="2000" dirty="0" err="1"/>
              <a:t>kralj</a:t>
            </a:r>
            <a:r>
              <a:rPr lang="en-US" sz="2000" dirty="0"/>
              <a:t> Bela IV </a:t>
            </a:r>
            <a:r>
              <a:rPr lang="en-US" sz="2000" dirty="0" err="1"/>
              <a:t>dodjeljuje</a:t>
            </a:r>
            <a:r>
              <a:rPr lang="en-US" sz="2000" dirty="0"/>
              <a:t> </a:t>
            </a:r>
            <a:r>
              <a:rPr lang="en-US" sz="2000" dirty="0" err="1"/>
              <a:t>Gradecu</a:t>
            </a:r>
            <a:r>
              <a:rPr lang="en-US" sz="2000" dirty="0"/>
              <a:t> </a:t>
            </a:r>
            <a:r>
              <a:rPr lang="en-US" sz="2000" dirty="0" err="1"/>
              <a:t>povelju</a:t>
            </a:r>
            <a:r>
              <a:rPr lang="en-US" sz="2000" dirty="0"/>
              <a:t> </a:t>
            </a:r>
            <a:r>
              <a:rPr lang="en-US" sz="2000" dirty="0" err="1"/>
              <a:t>sa</a:t>
            </a:r>
            <a:r>
              <a:rPr lang="en-US" sz="2000" dirty="0"/>
              <a:t> </a:t>
            </a:r>
            <a:r>
              <a:rPr lang="en-US" sz="2000" dirty="0" err="1"/>
              <a:t>zlatnim</a:t>
            </a:r>
            <a:r>
              <a:rPr lang="en-US" sz="2000" dirty="0"/>
              <a:t> </a:t>
            </a:r>
            <a:r>
              <a:rPr lang="en-US" sz="2000" dirty="0" err="1"/>
              <a:t>pečatom</a:t>
            </a:r>
            <a:r>
              <a:rPr lang="en-US" sz="2000" dirty="0"/>
              <a:t>, </a:t>
            </a:r>
            <a:r>
              <a:rPr lang="en-US" sz="2000" dirty="0" err="1"/>
              <a:t>Zlatnu</a:t>
            </a:r>
            <a:r>
              <a:rPr lang="en-US" sz="2000" dirty="0"/>
              <a:t> </a:t>
            </a:r>
            <a:r>
              <a:rPr lang="en-US" sz="2000" dirty="0" err="1"/>
              <a:t>bulu</a:t>
            </a:r>
            <a:r>
              <a:rPr lang="en-US" sz="2000" dirty="0"/>
              <a:t>, </a:t>
            </a:r>
            <a:r>
              <a:rPr lang="en-US" sz="2000" dirty="0" err="1"/>
              <a:t>proglašavajući</a:t>
            </a:r>
            <a:r>
              <a:rPr lang="en-US" sz="2000" dirty="0"/>
              <a:t> </a:t>
            </a:r>
            <a:r>
              <a:rPr lang="en-US" sz="2000" dirty="0" err="1"/>
              <a:t>ga</a:t>
            </a:r>
            <a:r>
              <a:rPr lang="en-US" sz="2000" dirty="0"/>
              <a:t> time </a:t>
            </a:r>
            <a:r>
              <a:rPr lang="en-US" sz="2000" dirty="0" err="1"/>
              <a:t>slobodnim</a:t>
            </a:r>
            <a:r>
              <a:rPr lang="en-US" sz="2000" dirty="0"/>
              <a:t> </a:t>
            </a:r>
            <a:r>
              <a:rPr lang="en-US" sz="2000" dirty="0" err="1"/>
              <a:t>kraljevskim</a:t>
            </a:r>
            <a:r>
              <a:rPr lang="en-US" sz="2000" dirty="0"/>
              <a:t> </a:t>
            </a:r>
            <a:r>
              <a:rPr lang="en-US" sz="2000" dirty="0" err="1"/>
              <a:t>gradom</a:t>
            </a:r>
            <a:endParaRPr lang="en-US" sz="2000" dirty="0"/>
          </a:p>
          <a:p>
            <a:r>
              <a:rPr lang="en-US" sz="2000" b="1" dirty="0"/>
              <a:t>1557. </a:t>
            </a:r>
            <a:r>
              <a:rPr lang="en-US" sz="2000" dirty="0"/>
              <a:t>Zagreb </a:t>
            </a:r>
            <a:r>
              <a:rPr lang="en-US" sz="2000" dirty="0" err="1"/>
              <a:t>prvi</a:t>
            </a:r>
            <a:r>
              <a:rPr lang="en-US" sz="2000" dirty="0"/>
              <a:t> put </a:t>
            </a:r>
            <a:r>
              <a:rPr lang="en-US" sz="2000" dirty="0" err="1"/>
              <a:t>spomenut</a:t>
            </a:r>
            <a:r>
              <a:rPr lang="en-US" sz="2000" dirty="0"/>
              <a:t> </a:t>
            </a:r>
            <a:r>
              <a:rPr lang="en-US" sz="2000" dirty="0" err="1"/>
              <a:t>kao</a:t>
            </a:r>
            <a:r>
              <a:rPr lang="en-US" sz="2000" dirty="0"/>
              <a:t> </a:t>
            </a:r>
            <a:r>
              <a:rPr lang="en-US" sz="2000" dirty="0" err="1"/>
              <a:t>hrvatska</a:t>
            </a:r>
            <a:r>
              <a:rPr lang="en-US" sz="2000" dirty="0"/>
              <a:t> </a:t>
            </a:r>
            <a:r>
              <a:rPr lang="en-US" sz="2000" dirty="0" err="1"/>
              <a:t>metropola</a:t>
            </a:r>
            <a:r>
              <a:rPr lang="en-US" sz="2000" dirty="0"/>
              <a:t>. Na </a:t>
            </a:r>
            <a:r>
              <a:rPr lang="en-US" sz="2000" dirty="0" err="1"/>
              <a:t>Saboru</a:t>
            </a:r>
            <a:r>
              <a:rPr lang="en-US" sz="2000" dirty="0"/>
              <a:t> </a:t>
            </a:r>
            <a:r>
              <a:rPr lang="en-US" sz="2000" dirty="0" err="1"/>
              <a:t>kraljevine</a:t>
            </a:r>
            <a:r>
              <a:rPr lang="en-US" sz="2000" dirty="0"/>
              <a:t> </a:t>
            </a:r>
            <a:r>
              <a:rPr lang="en-US" sz="2000" dirty="0" err="1"/>
              <a:t>Hrvatske</a:t>
            </a:r>
            <a:r>
              <a:rPr lang="en-US" sz="2000" dirty="0"/>
              <a:t> i </a:t>
            </a:r>
            <a:r>
              <a:rPr lang="en-US" sz="2000" dirty="0" err="1"/>
              <a:t>Slavonije</a:t>
            </a:r>
            <a:r>
              <a:rPr lang="en-US" sz="2000" dirty="0"/>
              <a:t> </a:t>
            </a:r>
            <a:r>
              <a:rPr lang="en-US" sz="2000" dirty="0" err="1"/>
              <a:t>poručuje</a:t>
            </a:r>
            <a:r>
              <a:rPr lang="en-US" sz="2000" dirty="0"/>
              <a:t> se </a:t>
            </a:r>
            <a:r>
              <a:rPr lang="en-US" sz="2000" dirty="0" err="1"/>
              <a:t>kralju</a:t>
            </a:r>
            <a:r>
              <a:rPr lang="en-US" sz="2000" dirty="0"/>
              <a:t> </a:t>
            </a:r>
            <a:r>
              <a:rPr lang="en-US" sz="2000" dirty="0" err="1"/>
              <a:t>Ferdinandu</a:t>
            </a:r>
            <a:r>
              <a:rPr lang="en-US" sz="2000" dirty="0"/>
              <a:t> da se "</a:t>
            </a:r>
            <a:r>
              <a:rPr lang="en-US" sz="2000" dirty="0" err="1"/>
              <a:t>pobrine</a:t>
            </a:r>
            <a:r>
              <a:rPr lang="en-US" sz="2000" dirty="0"/>
              <a:t> za </a:t>
            </a:r>
            <a:r>
              <a:rPr lang="en-US" sz="2000" dirty="0" err="1"/>
              <a:t>svoju</a:t>
            </a:r>
            <a:r>
              <a:rPr lang="en-US" sz="2000" dirty="0"/>
              <a:t> </a:t>
            </a:r>
            <a:r>
              <a:rPr lang="en-US" sz="2000" dirty="0" err="1"/>
              <a:t>kraljevsku</a:t>
            </a:r>
            <a:r>
              <a:rPr lang="en-US" sz="2000" dirty="0"/>
              <a:t> </a:t>
            </a:r>
            <a:r>
              <a:rPr lang="en-US" sz="2000" dirty="0" err="1"/>
              <a:t>varoš</a:t>
            </a:r>
            <a:r>
              <a:rPr lang="en-US" sz="2000" dirty="0"/>
              <a:t> </a:t>
            </a:r>
            <a:r>
              <a:rPr lang="en-US" sz="2000" dirty="0" err="1"/>
              <a:t>na</a:t>
            </a:r>
            <a:r>
              <a:rPr lang="en-US" sz="2000" dirty="0"/>
              <a:t> </a:t>
            </a:r>
            <a:r>
              <a:rPr lang="en-US" sz="2000" dirty="0" err="1"/>
              <a:t>brdu</a:t>
            </a:r>
            <a:r>
              <a:rPr lang="en-US" sz="2000" dirty="0"/>
              <a:t> </a:t>
            </a:r>
            <a:r>
              <a:rPr lang="en-US" sz="2000" dirty="0" err="1"/>
              <a:t>Gradcu</a:t>
            </a:r>
            <a:r>
              <a:rPr lang="en-US" sz="2000" dirty="0"/>
              <a:t> </a:t>
            </a:r>
            <a:r>
              <a:rPr lang="en-US" sz="2000" dirty="0" err="1"/>
              <a:t>koja</a:t>
            </a:r>
            <a:r>
              <a:rPr lang="en-US" sz="2000" dirty="0"/>
              <a:t> je </a:t>
            </a:r>
            <a:r>
              <a:rPr lang="en-US" sz="2000" dirty="0" err="1"/>
              <a:t>glavni</a:t>
            </a:r>
            <a:r>
              <a:rPr lang="en-US" sz="2000" dirty="0"/>
              <a:t> grad </a:t>
            </a:r>
            <a:r>
              <a:rPr lang="en-US" sz="2000" dirty="0" err="1"/>
              <a:t>ovih</a:t>
            </a:r>
            <a:r>
              <a:rPr lang="en-US" sz="2000" dirty="0"/>
              <a:t> </a:t>
            </a:r>
            <a:r>
              <a:rPr lang="en-US" sz="2000" dirty="0" err="1"/>
              <a:t>kraljevina</a:t>
            </a:r>
            <a:r>
              <a:rPr lang="en-US" sz="2000" dirty="0"/>
              <a:t>."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9C9603-CB73-445E-899A-7DAFF8A45A00}"/>
              </a:ext>
            </a:extLst>
          </p:cNvPr>
          <p:cNvPicPr>
            <a:picLocks noChangeAspect="1"/>
          </p:cNvPicPr>
          <p:nvPr/>
        </p:nvPicPr>
        <p:blipFill rotWithShape="1">
          <a:blip r:embed="rId2"/>
          <a:srcRect r="35284"/>
          <a:stretch/>
        </p:blipFill>
        <p:spPr>
          <a:xfrm>
            <a:off x="6750141"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229287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AD9C2D-6148-4D50-A58D-837197692ED7}"/>
              </a:ext>
            </a:extLst>
          </p:cNvPr>
          <p:cNvSpPr>
            <a:spLocks noGrp="1"/>
          </p:cNvSpPr>
          <p:nvPr>
            <p:ph idx="1"/>
          </p:nvPr>
        </p:nvSpPr>
        <p:spPr>
          <a:xfrm>
            <a:off x="467324" y="2279018"/>
            <a:ext cx="5832892" cy="3957190"/>
          </a:xfrm>
        </p:spPr>
        <p:txBody>
          <a:bodyPr anchor="t">
            <a:normAutofit/>
          </a:bodyPr>
          <a:lstStyle/>
          <a:p>
            <a:r>
              <a:rPr lang="en-US" sz="2400" b="1" dirty="0"/>
              <a:t>1850. </a:t>
            </a:r>
            <a:r>
              <a:rPr lang="en-US" sz="2400" dirty="0"/>
              <a:t>7. rujna </a:t>
            </a:r>
            <a:r>
              <a:rPr lang="en-US" sz="2400" dirty="0" err="1"/>
              <a:t>Carskim</a:t>
            </a:r>
            <a:r>
              <a:rPr lang="en-US" sz="2400" dirty="0"/>
              <a:t> </a:t>
            </a:r>
            <a:r>
              <a:rPr lang="en-US" sz="2400" dirty="0" err="1"/>
              <a:t>patentom</a:t>
            </a:r>
            <a:r>
              <a:rPr lang="en-US" sz="2400" dirty="0"/>
              <a:t> </a:t>
            </a:r>
            <a:r>
              <a:rPr lang="en-US" sz="2400" dirty="0" err="1"/>
              <a:t>spojeni</a:t>
            </a:r>
            <a:r>
              <a:rPr lang="en-US" sz="2400" dirty="0"/>
              <a:t> </a:t>
            </a:r>
            <a:r>
              <a:rPr lang="en-US" sz="2400" dirty="0" err="1"/>
              <a:t>su</a:t>
            </a:r>
            <a:r>
              <a:rPr lang="en-US" sz="2400" dirty="0"/>
              <a:t> </a:t>
            </a:r>
            <a:r>
              <a:rPr lang="en-US" sz="2400" dirty="0" err="1"/>
              <a:t>kraljevska</a:t>
            </a:r>
            <a:r>
              <a:rPr lang="en-US" sz="2400" dirty="0"/>
              <a:t> </a:t>
            </a:r>
            <a:r>
              <a:rPr lang="en-US" sz="2400" dirty="0" err="1"/>
              <a:t>slobodna</a:t>
            </a:r>
            <a:r>
              <a:rPr lang="en-US" sz="2400" dirty="0"/>
              <a:t> </a:t>
            </a:r>
            <a:r>
              <a:rPr lang="en-US" sz="2400" dirty="0" err="1"/>
              <a:t>varoš</a:t>
            </a:r>
            <a:r>
              <a:rPr lang="en-US" sz="2400" dirty="0"/>
              <a:t> </a:t>
            </a:r>
            <a:r>
              <a:rPr lang="en-US" sz="2400" dirty="0" err="1"/>
              <a:t>na</a:t>
            </a:r>
            <a:r>
              <a:rPr lang="en-US" sz="2400" dirty="0"/>
              <a:t> </a:t>
            </a:r>
            <a:r>
              <a:rPr lang="en-US" sz="2400" dirty="0" err="1"/>
              <a:t>brdu</a:t>
            </a:r>
            <a:r>
              <a:rPr lang="en-US" sz="2400" dirty="0"/>
              <a:t> </a:t>
            </a:r>
            <a:r>
              <a:rPr lang="en-US" sz="2400" dirty="0" err="1"/>
              <a:t>Gradecu</a:t>
            </a:r>
            <a:r>
              <a:rPr lang="en-US" sz="2400" dirty="0"/>
              <a:t>, </a:t>
            </a:r>
            <a:r>
              <a:rPr lang="en-US" sz="2400" dirty="0" err="1"/>
              <a:t>Kaptol</a:t>
            </a:r>
            <a:r>
              <a:rPr lang="en-US" sz="2400" dirty="0"/>
              <a:t>, Nova </a:t>
            </a:r>
            <a:r>
              <a:rPr lang="en-US" sz="2400" dirty="0" err="1"/>
              <a:t>ves</a:t>
            </a:r>
            <a:r>
              <a:rPr lang="en-US" sz="2400" dirty="0"/>
              <a:t>, </a:t>
            </a:r>
            <a:r>
              <a:rPr lang="en-US" sz="2400" dirty="0" err="1"/>
              <a:t>Vlaška</a:t>
            </a:r>
            <a:r>
              <a:rPr lang="en-US" sz="2400" dirty="0"/>
              <a:t> </a:t>
            </a:r>
            <a:r>
              <a:rPr lang="en-US" sz="2400" dirty="0" err="1"/>
              <a:t>ulica</a:t>
            </a:r>
            <a:r>
              <a:rPr lang="en-US" sz="2400" dirty="0"/>
              <a:t>, </a:t>
            </a:r>
            <a:r>
              <a:rPr lang="en-US" sz="2400" dirty="0" err="1"/>
              <a:t>podgrađe</a:t>
            </a:r>
            <a:r>
              <a:rPr lang="en-US" sz="2400" dirty="0"/>
              <a:t> i </a:t>
            </a:r>
            <a:r>
              <a:rPr lang="en-US" sz="2400" dirty="0" err="1"/>
              <a:t>pripadajuća</a:t>
            </a:r>
            <a:r>
              <a:rPr lang="en-US" sz="2400" dirty="0"/>
              <a:t> </a:t>
            </a:r>
            <a:r>
              <a:rPr lang="en-US" sz="2400" dirty="0" err="1"/>
              <a:t>im</a:t>
            </a:r>
            <a:r>
              <a:rPr lang="en-US" sz="2400" dirty="0"/>
              <a:t> </a:t>
            </a:r>
            <a:r>
              <a:rPr lang="en-US" sz="2400" dirty="0" err="1"/>
              <a:t>sela</a:t>
            </a:r>
            <a:r>
              <a:rPr lang="en-US" sz="2400" dirty="0"/>
              <a:t> u </a:t>
            </a:r>
            <a:r>
              <a:rPr lang="en-US" sz="2400" dirty="0" err="1"/>
              <a:t>jedinstveni</a:t>
            </a:r>
            <a:r>
              <a:rPr lang="en-US" sz="2400" dirty="0"/>
              <a:t> grad Zagreb, </a:t>
            </a:r>
            <a:r>
              <a:rPr lang="en-US" sz="2400" dirty="0" err="1"/>
              <a:t>prvi</a:t>
            </a:r>
            <a:r>
              <a:rPr lang="en-US" sz="2400" dirty="0"/>
              <a:t> </a:t>
            </a:r>
            <a:r>
              <a:rPr lang="en-US" sz="2400" dirty="0" err="1"/>
              <a:t>gradonačelnik</a:t>
            </a:r>
            <a:r>
              <a:rPr lang="en-US" sz="2400" dirty="0"/>
              <a:t> je bio Josip </a:t>
            </a:r>
            <a:r>
              <a:rPr lang="en-US" sz="2400" dirty="0" err="1"/>
              <a:t>Kamauf</a:t>
            </a:r>
            <a:r>
              <a:rPr lang="en-US" sz="2400" dirty="0"/>
              <a:t>, </a:t>
            </a:r>
            <a:r>
              <a:rPr lang="en-US" sz="2400" dirty="0" err="1"/>
              <a:t>varoški</a:t>
            </a:r>
            <a:r>
              <a:rPr lang="en-US" sz="2400" dirty="0"/>
              <a:t> </a:t>
            </a:r>
            <a:r>
              <a:rPr lang="en-US" sz="2400" dirty="0" err="1"/>
              <a:t>sudac</a:t>
            </a:r>
            <a:r>
              <a:rPr lang="en-US" sz="2400" dirty="0"/>
              <a:t> </a:t>
            </a:r>
            <a:r>
              <a:rPr lang="en-US" sz="2400" dirty="0" err="1"/>
              <a:t>Gradeca</a:t>
            </a:r>
            <a:endParaRPr lang="en-US" sz="2400" dirty="0"/>
          </a:p>
          <a:p>
            <a:r>
              <a:rPr lang="en-US" sz="2400" b="1" dirty="0"/>
              <a:t>1992. </a:t>
            </a:r>
            <a:r>
              <a:rPr lang="en-US" sz="2400" dirty="0" err="1"/>
              <a:t>osnovana</a:t>
            </a:r>
            <a:r>
              <a:rPr lang="en-US" sz="2400" dirty="0"/>
              <a:t> </a:t>
            </a:r>
            <a:r>
              <a:rPr lang="en-US" sz="2400" dirty="0" err="1"/>
              <a:t>Republika</a:t>
            </a:r>
            <a:r>
              <a:rPr lang="en-US" sz="2400" dirty="0"/>
              <a:t> Hrvatska, </a:t>
            </a:r>
            <a:r>
              <a:rPr lang="en-US" sz="2400" dirty="0" err="1"/>
              <a:t>formirano</a:t>
            </a:r>
            <a:r>
              <a:rPr lang="en-US" sz="2400" dirty="0"/>
              <a:t> je 20 </a:t>
            </a:r>
            <a:r>
              <a:rPr lang="en-US" sz="2400" dirty="0" err="1"/>
              <a:t>županija</a:t>
            </a:r>
            <a:r>
              <a:rPr lang="en-US" sz="2400" dirty="0"/>
              <a:t> i Grad Zagreb, </a:t>
            </a:r>
            <a:r>
              <a:rPr lang="en-US" sz="2400" dirty="0" err="1"/>
              <a:t>koji</a:t>
            </a:r>
            <a:r>
              <a:rPr lang="en-US" sz="2400" dirty="0"/>
              <a:t> </a:t>
            </a:r>
            <a:r>
              <a:rPr lang="en-US" sz="2400" dirty="0" err="1"/>
              <a:t>također</a:t>
            </a:r>
            <a:r>
              <a:rPr lang="en-US" sz="2400" dirty="0"/>
              <a:t> </a:t>
            </a:r>
            <a:r>
              <a:rPr lang="en-US" sz="2400" dirty="0" err="1"/>
              <a:t>ima</a:t>
            </a:r>
            <a:r>
              <a:rPr lang="en-US" sz="2400" dirty="0"/>
              <a:t> </a:t>
            </a:r>
            <a:r>
              <a:rPr lang="en-US" sz="2400" dirty="0" err="1"/>
              <a:t>položaj</a:t>
            </a:r>
            <a:r>
              <a:rPr lang="en-US" sz="2400" dirty="0"/>
              <a:t> </a:t>
            </a:r>
            <a:r>
              <a:rPr lang="en-US" sz="2400" dirty="0" err="1" smtClean="0"/>
              <a:t>županije</a:t>
            </a:r>
            <a:r>
              <a:rPr lang="en-US" sz="2400" dirty="0" smtClean="0"/>
              <a:t> </a:t>
            </a:r>
            <a:endParaRPr lang="en-US" sz="2400" dirty="0"/>
          </a:p>
          <a:p>
            <a:endParaRPr lang="en-US" sz="18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5371FDB-5777-453E-91BA-16977044CD64}"/>
              </a:ext>
            </a:extLst>
          </p:cNvPr>
          <p:cNvPicPr>
            <a:picLocks noChangeAspect="1"/>
          </p:cNvPicPr>
          <p:nvPr/>
        </p:nvPicPr>
        <p:blipFill rotWithShape="1">
          <a:blip r:embed="rId2"/>
          <a:srcRect l="8851" r="718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20135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a 4"/>
          <p:cNvGrpSpPr/>
          <p:nvPr/>
        </p:nvGrpSpPr>
        <p:grpSpPr>
          <a:xfrm flipV="1">
            <a:off x="1726059" y="5044611"/>
            <a:ext cx="8157680" cy="1397285"/>
            <a:chOff x="604462" y="3861371"/>
            <a:chExt cx="8383713" cy="1315093"/>
          </a:xfrm>
        </p:grpSpPr>
        <p:sp>
          <p:nvSpPr>
            <p:cNvPr id="8" name="Pravokutnik 7"/>
            <p:cNvSpPr/>
            <p:nvPr/>
          </p:nvSpPr>
          <p:spPr>
            <a:xfrm>
              <a:off x="6193604" y="3861372"/>
              <a:ext cx="2794571" cy="13150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0070C0"/>
                </a:solidFill>
              </a:endParaRPr>
            </a:p>
          </p:txBody>
        </p:sp>
        <p:sp>
          <p:nvSpPr>
            <p:cNvPr id="7" name="Pravokutnik 6"/>
            <p:cNvSpPr/>
            <p:nvPr/>
          </p:nvSpPr>
          <p:spPr>
            <a:xfrm>
              <a:off x="3399033" y="3861371"/>
              <a:ext cx="2794571" cy="13150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hr-HR">
                <a:solidFill>
                  <a:schemeClr val="tx1"/>
                </a:solidFill>
              </a:endParaRPr>
            </a:p>
          </p:txBody>
        </p:sp>
        <p:sp>
          <p:nvSpPr>
            <p:cNvPr id="4" name="Pravokutnik 3"/>
            <p:cNvSpPr/>
            <p:nvPr/>
          </p:nvSpPr>
          <p:spPr>
            <a:xfrm>
              <a:off x="604462" y="3861371"/>
              <a:ext cx="2794571" cy="13150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sp>
        <p:nvSpPr>
          <p:cNvPr id="2" name="Naslov 1"/>
          <p:cNvSpPr>
            <a:spLocks noGrp="1"/>
          </p:cNvSpPr>
          <p:nvPr>
            <p:ph type="title"/>
          </p:nvPr>
        </p:nvSpPr>
        <p:spPr>
          <a:xfrm>
            <a:off x="1787703" y="5044614"/>
            <a:ext cx="8089186" cy="1325563"/>
          </a:xfrm>
          <a:noFill/>
          <a:ln>
            <a:noFill/>
          </a:ln>
        </p:spPr>
        <p:style>
          <a:lnRef idx="2">
            <a:schemeClr val="dk1"/>
          </a:lnRef>
          <a:fillRef idx="1">
            <a:schemeClr val="lt1"/>
          </a:fillRef>
          <a:effectRef idx="0">
            <a:schemeClr val="dk1"/>
          </a:effectRef>
          <a:fontRef idx="minor">
            <a:schemeClr val="dk1"/>
          </a:fontRef>
        </p:style>
        <p:txBody>
          <a:bodyPr/>
          <a:lstStyle/>
          <a:p>
            <a:pPr algn="ctr"/>
            <a:r>
              <a:rPr lang="hr-HR" b="1" dirty="0" smtClean="0">
                <a:solidFill>
                  <a:schemeClr val="bg1"/>
                </a:solidFill>
                <a:latin typeface="Arial" panose="020B0604020202020204" pitchFamily="34" charset="0"/>
                <a:cs typeface="Arial" panose="020B0604020202020204" pitchFamily="34" charset="0"/>
              </a:rPr>
              <a:t>Zagrebačke znamenitosti</a:t>
            </a:r>
            <a:endParaRPr lang="hr-H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64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BBED-915F-4F83-BA43-416614BF3765}"/>
              </a:ext>
            </a:extLst>
          </p:cNvPr>
          <p:cNvSpPr>
            <a:spLocks noGrp="1"/>
          </p:cNvSpPr>
          <p:nvPr>
            <p:ph type="title"/>
          </p:nvPr>
        </p:nvSpPr>
        <p:spPr>
          <a:xfrm>
            <a:off x="838200" y="365125"/>
            <a:ext cx="5612027"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trg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bana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Josipa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Jelačića</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2673E22-9AD2-42E2-93A7-13F20A866F56}"/>
              </a:ext>
            </a:extLst>
          </p:cNvPr>
          <p:cNvSpPr>
            <a:spLocks noGrp="1"/>
          </p:cNvSpPr>
          <p:nvPr>
            <p:ph idx="1"/>
          </p:nvPr>
        </p:nvSpPr>
        <p:spPr>
          <a:xfrm>
            <a:off x="500657" y="2754307"/>
            <a:ext cx="6476979" cy="3091688"/>
          </a:xfrm>
        </p:spPr>
        <p:txBody>
          <a:bodyPr>
            <a:normAutofit lnSpcReduction="10000"/>
          </a:bodyPr>
          <a:lstStyle/>
          <a:p>
            <a:r>
              <a:rPr lang="en-US" sz="2000" dirty="0" err="1"/>
              <a:t>Trg</a:t>
            </a:r>
            <a:r>
              <a:rPr lang="en-US" sz="2000" dirty="0"/>
              <a:t> </a:t>
            </a:r>
            <a:r>
              <a:rPr lang="en-US" sz="2000" dirty="0" err="1"/>
              <a:t>bana</a:t>
            </a:r>
            <a:r>
              <a:rPr lang="en-US" sz="2000" dirty="0"/>
              <a:t> </a:t>
            </a:r>
            <a:r>
              <a:rPr lang="en-US" sz="2000" dirty="0" err="1"/>
              <a:t>Josipa</a:t>
            </a:r>
            <a:r>
              <a:rPr lang="en-US" sz="2000" dirty="0"/>
              <a:t> </a:t>
            </a:r>
            <a:r>
              <a:rPr lang="en-US" sz="2000" dirty="0" err="1"/>
              <a:t>Jelačića</a:t>
            </a:r>
            <a:r>
              <a:rPr lang="en-US" sz="2000" dirty="0"/>
              <a:t> je </a:t>
            </a:r>
            <a:r>
              <a:rPr lang="en-US" sz="2000" dirty="0" err="1"/>
              <a:t>središte</a:t>
            </a:r>
            <a:r>
              <a:rPr lang="en-US" sz="2000" dirty="0"/>
              <a:t> </a:t>
            </a:r>
            <a:r>
              <a:rPr lang="en-US" sz="2000" dirty="0" err="1"/>
              <a:t>Zagreba</a:t>
            </a:r>
            <a:endParaRPr lang="en-US" sz="2000" dirty="0"/>
          </a:p>
          <a:p>
            <a:r>
              <a:rPr lang="en-US" sz="2000" dirty="0" err="1"/>
              <a:t>Trg</a:t>
            </a:r>
            <a:r>
              <a:rPr lang="en-US" sz="2000" dirty="0"/>
              <a:t> je </a:t>
            </a:r>
            <a:r>
              <a:rPr lang="en-US" sz="2000" dirty="0" err="1"/>
              <a:t>nastao</a:t>
            </a:r>
            <a:r>
              <a:rPr lang="en-US" sz="2000" dirty="0"/>
              <a:t> u </a:t>
            </a:r>
            <a:r>
              <a:rPr lang="en-US" sz="2000" dirty="0" err="1"/>
              <a:t>podnožju</a:t>
            </a:r>
            <a:r>
              <a:rPr lang="en-US" sz="2000" dirty="0"/>
              <a:t> </a:t>
            </a:r>
            <a:r>
              <a:rPr lang="en-US" sz="2000" dirty="0" err="1"/>
              <a:t>Kaptola</a:t>
            </a:r>
            <a:r>
              <a:rPr lang="en-US" sz="2000" dirty="0"/>
              <a:t> i </a:t>
            </a:r>
            <a:r>
              <a:rPr lang="en-US" sz="2000" dirty="0" err="1"/>
              <a:t>Gradeca</a:t>
            </a:r>
            <a:r>
              <a:rPr lang="en-US" sz="2000" dirty="0"/>
              <a:t>, </a:t>
            </a:r>
            <a:r>
              <a:rPr lang="en-US" sz="2000" dirty="0" err="1"/>
              <a:t>uz</a:t>
            </a:r>
            <a:r>
              <a:rPr lang="en-US" sz="2000" dirty="0"/>
              <a:t> </a:t>
            </a:r>
            <a:r>
              <a:rPr lang="en-US" sz="2000" dirty="0" err="1"/>
              <a:t>izvor</a:t>
            </a:r>
            <a:r>
              <a:rPr lang="en-US" sz="2000" dirty="0"/>
              <a:t> </a:t>
            </a:r>
            <a:r>
              <a:rPr lang="en-US" sz="2000" dirty="0" err="1"/>
              <a:t>Manduševac</a:t>
            </a:r>
            <a:endParaRPr lang="en-US" sz="2000" dirty="0"/>
          </a:p>
          <a:p>
            <a:r>
              <a:rPr lang="en-US" sz="2000" dirty="0" err="1"/>
              <a:t>Gradske</a:t>
            </a:r>
            <a:r>
              <a:rPr lang="en-US" sz="2000" dirty="0"/>
              <a:t> </a:t>
            </a:r>
            <a:r>
              <a:rPr lang="en-US" sz="2000" dirty="0" err="1"/>
              <a:t>vlasti</a:t>
            </a:r>
            <a:r>
              <a:rPr lang="en-US" sz="2000" dirty="0"/>
              <a:t> </a:t>
            </a:r>
            <a:r>
              <a:rPr lang="en-US" sz="2000" dirty="0" err="1"/>
              <a:t>su</a:t>
            </a:r>
            <a:r>
              <a:rPr lang="en-US" sz="2000" dirty="0"/>
              <a:t> 1641.g. </a:t>
            </a:r>
            <a:r>
              <a:rPr lang="en-US" sz="2000" dirty="0" err="1"/>
              <a:t>odredile</a:t>
            </a:r>
            <a:r>
              <a:rPr lang="en-US" sz="2000" dirty="0"/>
              <a:t> da </a:t>
            </a:r>
            <a:r>
              <a:rPr lang="en-US" sz="2000" dirty="0" err="1"/>
              <a:t>će</a:t>
            </a:r>
            <a:r>
              <a:rPr lang="en-US" sz="2000" dirty="0"/>
              <a:t> se </a:t>
            </a:r>
            <a:r>
              <a:rPr lang="en-US" sz="2000" dirty="0" err="1"/>
              <a:t>na</a:t>
            </a:r>
            <a:r>
              <a:rPr lang="en-US" sz="2000" dirty="0"/>
              <a:t> </a:t>
            </a:r>
            <a:r>
              <a:rPr lang="en-US" sz="2000" dirty="0" err="1"/>
              <a:t>trgu</a:t>
            </a:r>
            <a:r>
              <a:rPr lang="en-US" sz="2000" dirty="0"/>
              <a:t> </a:t>
            </a:r>
            <a:r>
              <a:rPr lang="en-US" sz="2000" dirty="0" err="1"/>
              <a:t>održavati</a:t>
            </a:r>
            <a:r>
              <a:rPr lang="en-US" sz="2000" dirty="0"/>
              <a:t> </a:t>
            </a:r>
            <a:r>
              <a:rPr lang="en-US" sz="2000" dirty="0" err="1"/>
              <a:t>sajmovi</a:t>
            </a:r>
            <a:endParaRPr lang="en-US" sz="2000" dirty="0"/>
          </a:p>
          <a:p>
            <a:r>
              <a:rPr lang="en-US" sz="2000" dirty="0" err="1"/>
              <a:t>Trg</a:t>
            </a:r>
            <a:r>
              <a:rPr lang="en-US" sz="2000" dirty="0"/>
              <a:t> se </a:t>
            </a:r>
            <a:r>
              <a:rPr lang="en-US" sz="2000" dirty="0" err="1"/>
              <a:t>prvo</a:t>
            </a:r>
            <a:r>
              <a:rPr lang="en-US" sz="2000" dirty="0"/>
              <a:t> </a:t>
            </a:r>
            <a:r>
              <a:rPr lang="en-US" sz="2000" dirty="0" err="1"/>
              <a:t>zvao</a:t>
            </a:r>
            <a:r>
              <a:rPr lang="en-US" sz="2000" dirty="0"/>
              <a:t> </a:t>
            </a:r>
            <a:r>
              <a:rPr lang="en-US" sz="2000" dirty="0" err="1"/>
              <a:t>Harmica</a:t>
            </a:r>
            <a:r>
              <a:rPr lang="en-US" sz="2000" dirty="0"/>
              <a:t> </a:t>
            </a:r>
            <a:r>
              <a:rPr lang="en-US" sz="2000" dirty="0" err="1"/>
              <a:t>nakon</a:t>
            </a:r>
            <a:r>
              <a:rPr lang="en-US" sz="2000" dirty="0"/>
              <a:t> toga se </a:t>
            </a:r>
            <a:r>
              <a:rPr lang="en-US" sz="2000" dirty="0" err="1"/>
              <a:t>zvao</a:t>
            </a:r>
            <a:r>
              <a:rPr lang="en-US" sz="2000" dirty="0"/>
              <a:t> </a:t>
            </a:r>
            <a:r>
              <a:rPr lang="en-US" sz="2000" dirty="0" err="1"/>
              <a:t>Trg</a:t>
            </a:r>
            <a:r>
              <a:rPr lang="en-US" sz="2000" dirty="0"/>
              <a:t> </a:t>
            </a:r>
            <a:r>
              <a:rPr lang="en-US" sz="2000" dirty="0" err="1"/>
              <a:t>Republike</a:t>
            </a:r>
            <a:r>
              <a:rPr lang="pl-PL" sz="2000" dirty="0"/>
              <a:t> (od 1947. do 1990. godine)</a:t>
            </a:r>
            <a:r>
              <a:rPr lang="en-US" sz="2000" dirty="0"/>
              <a:t> a, </a:t>
            </a:r>
            <a:r>
              <a:rPr lang="en-US" sz="2000" dirty="0" err="1"/>
              <a:t>danas</a:t>
            </a:r>
            <a:r>
              <a:rPr lang="en-US" sz="2000" dirty="0"/>
              <a:t> </a:t>
            </a:r>
            <a:r>
              <a:rPr lang="en-US" sz="2000" dirty="0" err="1"/>
              <a:t>trg</a:t>
            </a:r>
            <a:r>
              <a:rPr lang="en-US" sz="2000" dirty="0"/>
              <a:t> </a:t>
            </a:r>
            <a:r>
              <a:rPr lang="en-US" sz="2000" dirty="0" err="1"/>
              <a:t>bana</a:t>
            </a:r>
            <a:r>
              <a:rPr lang="en-US" sz="2000" dirty="0"/>
              <a:t> </a:t>
            </a:r>
            <a:r>
              <a:rPr lang="en-US" sz="2000" dirty="0" err="1"/>
              <a:t>Josipa</a:t>
            </a:r>
            <a:r>
              <a:rPr lang="en-US" sz="2000" dirty="0"/>
              <a:t> </a:t>
            </a:r>
            <a:r>
              <a:rPr lang="en-US" sz="2000" dirty="0" err="1" smtClean="0"/>
              <a:t>Jelačića</a:t>
            </a:r>
            <a:endParaRPr lang="hr-HR" sz="2000" dirty="0" smtClean="0"/>
          </a:p>
          <a:p>
            <a:r>
              <a:rPr lang="hr-HR" sz="2000" dirty="0" smtClean="0"/>
              <a:t>Kip je okrenut ka sjeveru, zato što je tamo Jelačić </a:t>
            </a:r>
            <a:r>
              <a:rPr lang="hr-HR" sz="2000" dirty="0" err="1" smtClean="0"/>
              <a:t>pobjedio</a:t>
            </a:r>
            <a:r>
              <a:rPr lang="hr-HR" sz="2000" dirty="0" smtClean="0"/>
              <a:t> Mađare</a:t>
            </a:r>
            <a:endParaRPr lang="en-US" sz="2000" dirty="0"/>
          </a:p>
          <a:p>
            <a:endParaRPr lang="en-US" dirty="0"/>
          </a:p>
        </p:txBody>
      </p:sp>
      <p:pic>
        <p:nvPicPr>
          <p:cNvPr id="4" name="Picture 3">
            <a:extLst>
              <a:ext uri="{FF2B5EF4-FFF2-40B4-BE49-F238E27FC236}">
                <a16:creationId xmlns:a16="http://schemas.microsoft.com/office/drawing/2014/main" id="{6246D7B7-6FC9-4BF2-8B26-9A4C7892173B}"/>
              </a:ext>
            </a:extLst>
          </p:cNvPr>
          <p:cNvPicPr>
            <a:picLocks noChangeAspect="1"/>
          </p:cNvPicPr>
          <p:nvPr/>
        </p:nvPicPr>
        <p:blipFill>
          <a:blip r:embed="rId2"/>
          <a:stretch>
            <a:fillRect/>
          </a:stretch>
        </p:blipFill>
        <p:spPr>
          <a:xfrm>
            <a:off x="7678356" y="408398"/>
            <a:ext cx="3675441" cy="2756581"/>
          </a:xfrm>
          <a:prstGeom prst="rect">
            <a:avLst/>
          </a:prstGeom>
        </p:spPr>
      </p:pic>
      <p:pic>
        <p:nvPicPr>
          <p:cNvPr id="5" name="Picture 4">
            <a:extLst>
              <a:ext uri="{FF2B5EF4-FFF2-40B4-BE49-F238E27FC236}">
                <a16:creationId xmlns:a16="http://schemas.microsoft.com/office/drawing/2014/main" id="{8C98E08C-B37B-4415-82A0-D987954C1C81}"/>
              </a:ext>
            </a:extLst>
          </p:cNvPr>
          <p:cNvPicPr>
            <a:picLocks noChangeAspect="1"/>
          </p:cNvPicPr>
          <p:nvPr/>
        </p:nvPicPr>
        <p:blipFill>
          <a:blip r:embed="rId3"/>
          <a:stretch>
            <a:fillRect/>
          </a:stretch>
        </p:blipFill>
        <p:spPr>
          <a:xfrm>
            <a:off x="7436323" y="3429000"/>
            <a:ext cx="4162553" cy="2634302"/>
          </a:xfrm>
          <a:prstGeom prst="rect">
            <a:avLst/>
          </a:prstGeom>
        </p:spPr>
      </p:pic>
    </p:spTree>
    <p:extLst>
      <p:ext uri="{BB962C8B-B14F-4D97-AF65-F5344CB8AC3E}">
        <p14:creationId xmlns:p14="http://schemas.microsoft.com/office/powerpoint/2010/main" val="995358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5F6C-E214-4F11-8F42-C63217652481}"/>
              </a:ext>
            </a:extLst>
          </p:cNvPr>
          <p:cNvSpPr>
            <a:spLocks noGrp="1"/>
          </p:cNvSpPr>
          <p:nvPr>
            <p:ph type="title"/>
          </p:nvPr>
        </p:nvSpPr>
        <p:spPr>
          <a:xfrm>
            <a:off x="801098" y="481889"/>
            <a:ext cx="5277333"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Manduševac</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37B58BD-2BBD-4628-9C2E-5084D977D7B0}"/>
              </a:ext>
            </a:extLst>
          </p:cNvPr>
          <p:cNvSpPr>
            <a:spLocks noGrp="1"/>
          </p:cNvSpPr>
          <p:nvPr>
            <p:ph idx="1"/>
          </p:nvPr>
        </p:nvSpPr>
        <p:spPr>
          <a:xfrm>
            <a:off x="600346" y="2130458"/>
            <a:ext cx="5478085" cy="4081806"/>
          </a:xfrm>
        </p:spPr>
        <p:txBody>
          <a:bodyPr anchor="t">
            <a:normAutofit/>
          </a:bodyPr>
          <a:lstStyle/>
          <a:p>
            <a:r>
              <a:rPr lang="pl-PL" sz="2000" dirty="0"/>
              <a:t>Manduševac je poznata fontana na Trgu bana Jelačića u </a:t>
            </a:r>
            <a:r>
              <a:rPr lang="pl-PL" sz="2000" dirty="0" smtClean="0"/>
              <a:t>Zagrebu</a:t>
            </a:r>
            <a:endParaRPr lang="en-US" sz="2000" dirty="0"/>
          </a:p>
          <a:p>
            <a:r>
              <a:rPr lang="en-US" sz="2000" dirty="0" err="1"/>
              <a:t>Postoji</a:t>
            </a:r>
            <a:r>
              <a:rPr lang="en-US" sz="2000" dirty="0"/>
              <a:t> </a:t>
            </a:r>
            <a:r>
              <a:rPr lang="en-US" sz="2000" dirty="0" err="1"/>
              <a:t>legenda</a:t>
            </a:r>
            <a:r>
              <a:rPr lang="en-US" sz="2000" dirty="0"/>
              <a:t> </a:t>
            </a:r>
            <a:r>
              <a:rPr lang="en-US" sz="2000" dirty="0" err="1"/>
              <a:t>prema</a:t>
            </a:r>
            <a:r>
              <a:rPr lang="en-US" sz="2000" dirty="0"/>
              <a:t> </a:t>
            </a:r>
            <a:r>
              <a:rPr lang="en-US" sz="2000" dirty="0" err="1"/>
              <a:t>kojoj</a:t>
            </a:r>
            <a:r>
              <a:rPr lang="en-US" sz="2000" dirty="0"/>
              <a:t> je </a:t>
            </a:r>
            <a:r>
              <a:rPr lang="en-US" sz="2000" dirty="0" err="1"/>
              <a:t>na</a:t>
            </a:r>
            <a:r>
              <a:rPr lang="en-US" sz="2000" dirty="0"/>
              <a:t> tom </a:t>
            </a:r>
            <a:r>
              <a:rPr lang="en-US" sz="2000" dirty="0" err="1"/>
              <a:t>zdencu</a:t>
            </a:r>
            <a:r>
              <a:rPr lang="en-US" sz="2000" dirty="0"/>
              <a:t> </a:t>
            </a:r>
            <a:r>
              <a:rPr lang="en-US" sz="2000" dirty="0" err="1"/>
              <a:t>lijepa</a:t>
            </a:r>
            <a:r>
              <a:rPr lang="en-US" sz="2000" dirty="0"/>
              <a:t> </a:t>
            </a:r>
            <a:r>
              <a:rPr lang="en-US" sz="2000" dirty="0" err="1"/>
              <a:t>djevojka</a:t>
            </a:r>
            <a:r>
              <a:rPr lang="en-US" sz="2000" dirty="0"/>
              <a:t> Manda </a:t>
            </a:r>
            <a:r>
              <a:rPr lang="en-US" sz="2000" dirty="0" err="1"/>
              <a:t>srela</a:t>
            </a:r>
            <a:r>
              <a:rPr lang="en-US" sz="2000" dirty="0"/>
              <a:t> </a:t>
            </a:r>
            <a:r>
              <a:rPr lang="en-US" sz="2000" dirty="0" err="1"/>
              <a:t>viteza</a:t>
            </a:r>
            <a:r>
              <a:rPr lang="en-US" sz="2000" dirty="0"/>
              <a:t> </a:t>
            </a:r>
            <a:r>
              <a:rPr lang="en-US" sz="2000" dirty="0" err="1"/>
              <a:t>koji</a:t>
            </a:r>
            <a:r>
              <a:rPr lang="en-US" sz="2000" dirty="0"/>
              <a:t> </a:t>
            </a:r>
            <a:r>
              <a:rPr lang="en-US" sz="2000" dirty="0" err="1"/>
              <a:t>ju</a:t>
            </a:r>
            <a:r>
              <a:rPr lang="en-US" sz="2000" dirty="0"/>
              <a:t> je </a:t>
            </a:r>
            <a:r>
              <a:rPr lang="en-US" sz="2000" dirty="0" err="1"/>
              <a:t>zamolio</a:t>
            </a:r>
            <a:r>
              <a:rPr lang="en-US" sz="2000" dirty="0"/>
              <a:t> </a:t>
            </a:r>
            <a:r>
              <a:rPr lang="en-US" sz="2000" dirty="0" err="1"/>
              <a:t>vode</a:t>
            </a:r>
            <a:r>
              <a:rPr lang="en-US" sz="2000" dirty="0"/>
              <a:t>. </a:t>
            </a:r>
            <a:r>
              <a:rPr lang="en-US" sz="2000" dirty="0" err="1"/>
              <a:t>Rekao</a:t>
            </a:r>
            <a:r>
              <a:rPr lang="en-US" sz="2000" dirty="0"/>
              <a:t> </a:t>
            </a:r>
            <a:r>
              <a:rPr lang="en-US" sz="2000" dirty="0" err="1"/>
              <a:t>joj</a:t>
            </a:r>
            <a:r>
              <a:rPr lang="en-US" sz="2000" dirty="0"/>
              <a:t> je "Mando, </a:t>
            </a:r>
            <a:r>
              <a:rPr lang="en-US" sz="2000" dirty="0" err="1"/>
              <a:t>dušo</a:t>
            </a:r>
            <a:r>
              <a:rPr lang="en-US" sz="2000" dirty="0"/>
              <a:t>, </a:t>
            </a:r>
            <a:r>
              <a:rPr lang="en-US" sz="2000" dirty="0" err="1"/>
              <a:t>zagrabi</a:t>
            </a:r>
            <a:r>
              <a:rPr lang="en-US" sz="2000" dirty="0"/>
              <a:t> </a:t>
            </a:r>
            <a:r>
              <a:rPr lang="en-US" sz="2000" dirty="0" err="1"/>
              <a:t>vode</a:t>
            </a:r>
            <a:r>
              <a:rPr lang="en-US" sz="2000" dirty="0"/>
              <a:t>". </a:t>
            </a:r>
            <a:r>
              <a:rPr lang="en-US" sz="2000" dirty="0" err="1"/>
              <a:t>Prema</a:t>
            </a:r>
            <a:r>
              <a:rPr lang="en-US" sz="2000" dirty="0"/>
              <a:t> </a:t>
            </a:r>
            <a:r>
              <a:rPr lang="en-US" sz="2000" dirty="0" err="1"/>
              <a:t>toj</a:t>
            </a:r>
            <a:r>
              <a:rPr lang="en-US" sz="2000" dirty="0"/>
              <a:t> </a:t>
            </a:r>
            <a:r>
              <a:rPr lang="en-US" sz="2000" dirty="0" err="1"/>
              <a:t>izreci</a:t>
            </a:r>
            <a:r>
              <a:rPr lang="en-US" sz="2000" dirty="0"/>
              <a:t> </a:t>
            </a:r>
            <a:r>
              <a:rPr lang="en-US" sz="2000" dirty="0" err="1"/>
              <a:t>su</a:t>
            </a:r>
            <a:r>
              <a:rPr lang="en-US" sz="2000" dirty="0"/>
              <a:t> i Zagreb i </a:t>
            </a:r>
            <a:r>
              <a:rPr lang="en-US" sz="2000" dirty="0" err="1"/>
              <a:t>Manduševac</a:t>
            </a:r>
            <a:r>
              <a:rPr lang="en-US" sz="2000" dirty="0"/>
              <a:t> </a:t>
            </a:r>
            <a:r>
              <a:rPr lang="en-US" sz="2000" dirty="0" err="1"/>
              <a:t>dobili</a:t>
            </a:r>
            <a:r>
              <a:rPr lang="en-US" sz="2000" dirty="0"/>
              <a:t> </a:t>
            </a:r>
            <a:r>
              <a:rPr lang="en-US" sz="2000" dirty="0" err="1"/>
              <a:t>ime</a:t>
            </a:r>
            <a:r>
              <a:rPr lang="en-US" sz="2000" dirty="0"/>
              <a:t> (</a:t>
            </a:r>
            <a:r>
              <a:rPr lang="en-US" sz="2000" dirty="0" err="1"/>
              <a:t>Manduševac</a:t>
            </a:r>
            <a:r>
              <a:rPr lang="en-US" sz="2000" dirty="0"/>
              <a:t> od "Mando, </a:t>
            </a:r>
            <a:r>
              <a:rPr lang="en-US" sz="2000" dirty="0" err="1"/>
              <a:t>dušo</a:t>
            </a:r>
            <a:r>
              <a:rPr lang="en-US" sz="2000" dirty="0"/>
              <a:t>", a Zagreb od "</a:t>
            </a:r>
            <a:r>
              <a:rPr lang="en-US" sz="2000" dirty="0" err="1"/>
              <a:t>zagrabi</a:t>
            </a:r>
            <a:r>
              <a:rPr lang="en-US" sz="2000" dirty="0" smtClean="0"/>
              <a:t>")</a:t>
            </a:r>
            <a:endParaRPr lang="en-US" sz="2000" dirty="0"/>
          </a:p>
          <a:p>
            <a:r>
              <a:rPr lang="en-US" sz="2000" dirty="0" err="1"/>
              <a:t>Godine</a:t>
            </a:r>
            <a:r>
              <a:rPr lang="en-US" sz="2000" dirty="0"/>
              <a:t> 1898. </a:t>
            </a:r>
            <a:r>
              <a:rPr lang="en-US" sz="2000" dirty="0" err="1"/>
              <a:t>Trg</a:t>
            </a:r>
            <a:r>
              <a:rPr lang="en-US" sz="2000" dirty="0"/>
              <a:t> </a:t>
            </a:r>
            <a:r>
              <a:rPr lang="en-US" sz="2000" dirty="0" err="1"/>
              <a:t>bana</a:t>
            </a:r>
            <a:r>
              <a:rPr lang="en-US" sz="2000" dirty="0"/>
              <a:t> </a:t>
            </a:r>
            <a:r>
              <a:rPr lang="en-US" sz="2000" dirty="0" err="1"/>
              <a:t>Jelačića</a:t>
            </a:r>
            <a:r>
              <a:rPr lang="en-US" sz="2000" dirty="0"/>
              <a:t> </a:t>
            </a:r>
            <a:r>
              <a:rPr lang="en-US" sz="2000" dirty="0" err="1"/>
              <a:t>rekonstruiran</a:t>
            </a:r>
            <a:r>
              <a:rPr lang="en-US" sz="2000" dirty="0"/>
              <a:t> je i </a:t>
            </a:r>
            <a:r>
              <a:rPr lang="en-US" sz="2000" dirty="0" err="1"/>
              <a:t>popločan</a:t>
            </a:r>
            <a:r>
              <a:rPr lang="en-US" sz="2000" dirty="0"/>
              <a:t>, </a:t>
            </a:r>
            <a:r>
              <a:rPr lang="en-US" sz="2000" dirty="0" err="1"/>
              <a:t>te</a:t>
            </a:r>
            <a:r>
              <a:rPr lang="en-US" sz="2000" dirty="0"/>
              <a:t> je </a:t>
            </a:r>
            <a:r>
              <a:rPr lang="en-US" sz="2000" dirty="0" err="1"/>
              <a:t>pritom</a:t>
            </a:r>
            <a:r>
              <a:rPr lang="en-US" sz="2000" dirty="0"/>
              <a:t> </a:t>
            </a:r>
            <a:r>
              <a:rPr lang="en-US" sz="2000" dirty="0" err="1"/>
              <a:t>Manduševac</a:t>
            </a:r>
            <a:r>
              <a:rPr lang="en-US" sz="2000" dirty="0"/>
              <a:t> </a:t>
            </a:r>
            <a:r>
              <a:rPr lang="en-US" sz="2000" dirty="0" err="1" smtClean="0"/>
              <a:t>zatrpan</a:t>
            </a:r>
            <a:r>
              <a:rPr lang="en-US" sz="2000" dirty="0"/>
              <a:t> </a:t>
            </a:r>
          </a:p>
          <a:p>
            <a:r>
              <a:rPr lang="hr-HR" sz="2000" dirty="0" err="1"/>
              <a:t>P</a:t>
            </a:r>
            <a:r>
              <a:rPr lang="en-US" sz="2000" dirty="0" err="1" smtClean="0"/>
              <a:t>rilikom</a:t>
            </a:r>
            <a:r>
              <a:rPr lang="en-US" sz="2000" dirty="0" smtClean="0"/>
              <a:t> </a:t>
            </a:r>
            <a:r>
              <a:rPr lang="en-US" sz="2000" dirty="0" err="1"/>
              <a:t>rekonstrukcije</a:t>
            </a:r>
            <a:r>
              <a:rPr lang="en-US" sz="2000" dirty="0"/>
              <a:t> </a:t>
            </a:r>
            <a:r>
              <a:rPr lang="en-US" sz="2000" dirty="0" err="1"/>
              <a:t>tadašnjeg</a:t>
            </a:r>
            <a:r>
              <a:rPr lang="en-US" sz="2000" dirty="0"/>
              <a:t> </a:t>
            </a:r>
            <a:r>
              <a:rPr lang="en-US" sz="2000" dirty="0" err="1"/>
              <a:t>Trga</a:t>
            </a:r>
            <a:r>
              <a:rPr lang="en-US" sz="2000" dirty="0"/>
              <a:t> </a:t>
            </a:r>
            <a:r>
              <a:rPr lang="en-US" sz="2000" dirty="0" err="1"/>
              <a:t>Republike</a:t>
            </a:r>
            <a:r>
              <a:rPr lang="en-US" sz="2000" dirty="0"/>
              <a:t> (</a:t>
            </a:r>
            <a:r>
              <a:rPr lang="en-US" sz="2000" dirty="0" err="1"/>
              <a:t>današnjeg</a:t>
            </a:r>
            <a:r>
              <a:rPr lang="en-US" sz="2000" dirty="0"/>
              <a:t> </a:t>
            </a:r>
            <a:r>
              <a:rPr lang="en-US" sz="2000" dirty="0" err="1"/>
              <a:t>Trga</a:t>
            </a:r>
            <a:r>
              <a:rPr lang="en-US" sz="2000" dirty="0"/>
              <a:t> </a:t>
            </a:r>
            <a:r>
              <a:rPr lang="en-US" sz="2000" dirty="0" err="1"/>
              <a:t>bana</a:t>
            </a:r>
            <a:r>
              <a:rPr lang="en-US" sz="2000" dirty="0"/>
              <a:t> </a:t>
            </a:r>
            <a:r>
              <a:rPr lang="en-US" sz="2000" dirty="0" err="1"/>
              <a:t>Jelačića</a:t>
            </a:r>
            <a:r>
              <a:rPr lang="en-US" sz="2000" dirty="0"/>
              <a:t>) 1986. </a:t>
            </a:r>
            <a:r>
              <a:rPr lang="en-US" sz="2000" dirty="0" err="1"/>
              <a:t>Manduševac</a:t>
            </a:r>
            <a:r>
              <a:rPr lang="en-US" sz="2000" dirty="0"/>
              <a:t> je </a:t>
            </a:r>
            <a:r>
              <a:rPr lang="en-US" sz="2000" dirty="0" err="1"/>
              <a:t>ponovo</a:t>
            </a:r>
            <a:r>
              <a:rPr lang="en-US" sz="2000" dirty="0"/>
              <a:t> </a:t>
            </a:r>
            <a:r>
              <a:rPr lang="en-US" sz="2000" dirty="0" err="1"/>
              <a:t>pronađen</a:t>
            </a:r>
            <a:endParaRPr lang="en-US" sz="2000" dirty="0"/>
          </a:p>
        </p:txBody>
      </p:sp>
      <p:sp>
        <p:nvSpPr>
          <p:cNvPr id="14"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01BDD9-09DB-40DD-B542-C9F1A8003B21}"/>
              </a:ext>
            </a:extLst>
          </p:cNvPr>
          <p:cNvPicPr>
            <a:picLocks noChangeAspect="1"/>
          </p:cNvPicPr>
          <p:nvPr/>
        </p:nvPicPr>
        <p:blipFill rotWithShape="1">
          <a:blip r:embed="rId2"/>
          <a:srcRect r="-2" b="13693"/>
          <a:stretch/>
        </p:blipFill>
        <p:spPr>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593707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BECC-C291-4A7A-BD4E-9FB5367C2B97}"/>
              </a:ext>
            </a:extLst>
          </p:cNvPr>
          <p:cNvSpPr>
            <a:spLocks noGrp="1"/>
          </p:cNvSpPr>
          <p:nvPr>
            <p:ph type="title"/>
          </p:nvPr>
        </p:nvSpPr>
        <p:spPr>
          <a:xfrm>
            <a:off x="0" y="3267998"/>
            <a:ext cx="12193391" cy="1234532"/>
          </a:xfrm>
        </p:spPr>
        <p:txBody>
          <a:bodyPr anchor="ctr">
            <a:noAutofit/>
          </a:bodyPr>
          <a:lstStyle/>
          <a:p>
            <a:pPr algn="ctr"/>
            <a:r>
              <a:rPr lang="en-US" b="1" dirty="0" smtClean="0">
                <a:latin typeface="Arial" panose="020B0604020202020204" pitchFamily="34" charset="0"/>
                <a:cs typeface="Arial" panose="020B0604020202020204" pitchFamily="34" charset="0"/>
              </a:rPr>
              <a:t>Zagreb </a:t>
            </a:r>
            <a:r>
              <a:rPr lang="en-US" b="1" dirty="0" err="1" smtClean="0">
                <a:latin typeface="Arial" panose="020B0604020202020204" pitchFamily="34" charset="0"/>
                <a:cs typeface="Arial" panose="020B0604020202020204" pitchFamily="34" charset="0"/>
              </a:rPr>
              <a:t>znamenitosti</a:t>
            </a:r>
            <a:r>
              <a:rPr lang="en-US" b="1" dirty="0" smtClean="0">
                <a:latin typeface="Arial" panose="020B0604020202020204" pitchFamily="34" charset="0"/>
                <a:cs typeface="Arial" panose="020B0604020202020204" pitchFamily="34" charset="0"/>
              </a:rPr>
              <a:t> – Markov </a:t>
            </a:r>
            <a:r>
              <a:rPr lang="en-US" b="1" dirty="0" err="1">
                <a:latin typeface="Arial" panose="020B0604020202020204" pitchFamily="34" charset="0"/>
                <a:cs typeface="Arial" panose="020B0604020202020204" pitchFamily="34" charset="0"/>
              </a:rPr>
              <a:t>trg</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641C902-0A82-41E8-9414-CBE8D81D3E4B}"/>
              </a:ext>
            </a:extLst>
          </p:cNvPr>
          <p:cNvSpPr>
            <a:spLocks noGrp="1"/>
          </p:cNvSpPr>
          <p:nvPr>
            <p:ph idx="1"/>
          </p:nvPr>
        </p:nvSpPr>
        <p:spPr>
          <a:xfrm>
            <a:off x="2220521" y="4405313"/>
            <a:ext cx="7485413" cy="2452687"/>
          </a:xfrm>
        </p:spPr>
        <p:txBody>
          <a:bodyPr anchor="ctr">
            <a:normAutofit/>
          </a:bodyPr>
          <a:lstStyle/>
          <a:p>
            <a:r>
              <a:rPr lang="en-US" sz="2400" dirty="0" err="1"/>
              <a:t>središnji</a:t>
            </a:r>
            <a:r>
              <a:rPr lang="en-US" sz="2400" dirty="0"/>
              <a:t> </a:t>
            </a:r>
            <a:r>
              <a:rPr lang="en-US" sz="2400" dirty="0" err="1"/>
              <a:t>trg</a:t>
            </a:r>
            <a:r>
              <a:rPr lang="en-US" sz="2400" dirty="0"/>
              <a:t> </a:t>
            </a:r>
            <a:r>
              <a:rPr lang="en-US" sz="2400" dirty="0" err="1"/>
              <a:t>zagrebačkog</a:t>
            </a:r>
            <a:r>
              <a:rPr lang="en-US" sz="2400" dirty="0"/>
              <a:t> </a:t>
            </a:r>
            <a:r>
              <a:rPr lang="en-US" sz="2400" dirty="0" err="1"/>
              <a:t>Gornjeg</a:t>
            </a:r>
            <a:r>
              <a:rPr lang="en-US" sz="2400" dirty="0"/>
              <a:t> grada i </a:t>
            </a:r>
            <a:r>
              <a:rPr lang="en-US" sz="2400" dirty="0" err="1"/>
              <a:t>nekadašnjeg</a:t>
            </a:r>
            <a:r>
              <a:rPr lang="en-US" sz="2400" dirty="0"/>
              <a:t> </a:t>
            </a:r>
            <a:r>
              <a:rPr lang="en-US" sz="2400" dirty="0" err="1"/>
              <a:t>Gradeca</a:t>
            </a:r>
            <a:r>
              <a:rPr lang="en-US" sz="2400" dirty="0"/>
              <a:t>, </a:t>
            </a:r>
            <a:r>
              <a:rPr lang="en-US" sz="2400" dirty="0" err="1"/>
              <a:t>nekad</a:t>
            </a:r>
            <a:r>
              <a:rPr lang="en-US" sz="2400" dirty="0"/>
              <a:t> </a:t>
            </a:r>
            <a:r>
              <a:rPr lang="en-US" sz="2400" dirty="0" err="1"/>
              <a:t>poznat</a:t>
            </a:r>
            <a:r>
              <a:rPr lang="en-US" sz="2400" dirty="0"/>
              <a:t> i </a:t>
            </a:r>
            <a:r>
              <a:rPr lang="en-US" sz="2400" dirty="0" err="1"/>
              <a:t>kao</a:t>
            </a:r>
            <a:r>
              <a:rPr lang="en-US" sz="2400" dirty="0"/>
              <a:t> </a:t>
            </a:r>
            <a:r>
              <a:rPr lang="en-US" sz="2400" dirty="0" err="1"/>
              <a:t>Radićev</a:t>
            </a:r>
            <a:r>
              <a:rPr lang="en-US" sz="2400" dirty="0"/>
              <a:t> </a:t>
            </a:r>
            <a:r>
              <a:rPr lang="en-US" sz="2400" dirty="0" err="1"/>
              <a:t>trg</a:t>
            </a:r>
            <a:r>
              <a:rPr lang="en-US" sz="2400" dirty="0" smtClean="0"/>
              <a:t>.</a:t>
            </a:r>
            <a:endParaRPr lang="en-US" sz="2400" dirty="0"/>
          </a:p>
          <a:p>
            <a:r>
              <a:rPr lang="en-US" sz="2400" dirty="0" err="1"/>
              <a:t>osim</a:t>
            </a:r>
            <a:r>
              <a:rPr lang="en-US" sz="2400" dirty="0"/>
              <a:t> </a:t>
            </a:r>
            <a:r>
              <a:rPr lang="en-US" sz="2400" dirty="0" err="1"/>
              <a:t>crkve</a:t>
            </a:r>
            <a:r>
              <a:rPr lang="en-US" sz="2400" dirty="0"/>
              <a:t> </a:t>
            </a:r>
            <a:r>
              <a:rPr lang="en-US" sz="2400" dirty="0" err="1"/>
              <a:t>sv</a:t>
            </a:r>
            <a:r>
              <a:rPr lang="en-US" sz="2400" dirty="0"/>
              <a:t>. Marka, </a:t>
            </a:r>
            <a:r>
              <a:rPr lang="en-US" sz="2400" dirty="0" err="1"/>
              <a:t>na</a:t>
            </a:r>
            <a:r>
              <a:rPr lang="en-US" sz="2400" dirty="0"/>
              <a:t> </a:t>
            </a:r>
            <a:r>
              <a:rPr lang="en-US" sz="2400" dirty="0" err="1"/>
              <a:t>Trgu</a:t>
            </a:r>
            <a:r>
              <a:rPr lang="en-US" sz="2400" dirty="0"/>
              <a:t> </a:t>
            </a:r>
            <a:r>
              <a:rPr lang="en-US" sz="2400" dirty="0" err="1"/>
              <a:t>svetoga</a:t>
            </a:r>
            <a:r>
              <a:rPr lang="en-US" sz="2400" dirty="0"/>
              <a:t> Marka </a:t>
            </a:r>
            <a:r>
              <a:rPr lang="en-US" sz="2400" dirty="0" err="1"/>
              <a:t>sjedište</a:t>
            </a:r>
            <a:r>
              <a:rPr lang="en-US" sz="2400" dirty="0"/>
              <a:t> je </a:t>
            </a:r>
            <a:r>
              <a:rPr lang="en-US" sz="2400" dirty="0" err="1"/>
              <a:t>najviših</a:t>
            </a:r>
            <a:r>
              <a:rPr lang="en-US" sz="2400" dirty="0"/>
              <a:t> </a:t>
            </a:r>
            <a:r>
              <a:rPr lang="en-US" sz="2400" dirty="0" err="1"/>
              <a:t>državnih</a:t>
            </a:r>
            <a:r>
              <a:rPr lang="en-US" sz="2400" dirty="0"/>
              <a:t> </a:t>
            </a:r>
            <a:r>
              <a:rPr lang="en-US" sz="2400" dirty="0" err="1"/>
              <a:t>institucija</a:t>
            </a:r>
            <a:r>
              <a:rPr lang="en-US" sz="2400" dirty="0"/>
              <a:t>: Hrvatskog </a:t>
            </a:r>
            <a:r>
              <a:rPr lang="en-US" sz="2400" dirty="0" err="1"/>
              <a:t>sabora</a:t>
            </a:r>
            <a:r>
              <a:rPr lang="en-US" sz="2400" dirty="0"/>
              <a:t>, </a:t>
            </a:r>
            <a:r>
              <a:rPr lang="en-US" sz="2400" dirty="0" err="1"/>
              <a:t>Vlade</a:t>
            </a:r>
            <a:r>
              <a:rPr lang="en-US" sz="2400" dirty="0"/>
              <a:t> </a:t>
            </a:r>
            <a:r>
              <a:rPr lang="en-US" sz="2400" dirty="0" err="1"/>
              <a:t>Republike</a:t>
            </a:r>
            <a:r>
              <a:rPr lang="en-US" sz="2400" dirty="0"/>
              <a:t> </a:t>
            </a:r>
            <a:r>
              <a:rPr lang="en-US" sz="2400" dirty="0" err="1"/>
              <a:t>Hrvatske</a:t>
            </a:r>
            <a:r>
              <a:rPr lang="en-US" sz="2400" dirty="0"/>
              <a:t> i </a:t>
            </a:r>
            <a:r>
              <a:rPr lang="en-US" sz="2400" dirty="0" err="1"/>
              <a:t>Ustavnog</a:t>
            </a:r>
            <a:r>
              <a:rPr lang="en-US" sz="2400" dirty="0"/>
              <a:t> </a:t>
            </a:r>
            <a:r>
              <a:rPr lang="en-US" sz="2400" dirty="0" err="1" smtClean="0"/>
              <a:t>suda</a:t>
            </a:r>
            <a:endParaRPr lang="en-US" sz="2400" dirty="0"/>
          </a:p>
          <a:p>
            <a:endParaRPr lang="en-US"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392" cy="343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32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C303-26C7-460C-A7D4-25E6ECB579BE}"/>
              </a:ext>
            </a:extLst>
          </p:cNvPr>
          <p:cNvSpPr>
            <a:spLocks noGrp="1"/>
          </p:cNvSpPr>
          <p:nvPr>
            <p:ph type="title"/>
          </p:nvPr>
        </p:nvSpPr>
        <p:spPr>
          <a:xfrm>
            <a:off x="772275" y="248520"/>
            <a:ext cx="5314536" cy="1325563"/>
          </a:xfrm>
        </p:spPr>
        <p:txBody>
          <a:bodyPr>
            <a:normAutofit fontScale="90000"/>
          </a:bodyPr>
          <a:lstStyle/>
          <a:p>
            <a:r>
              <a:rPr lang="en-US" b="1" dirty="0">
                <a:latin typeface="Arial" panose="020B0604020202020204" pitchFamily="34" charset="0"/>
                <a:cs typeface="Arial" panose="020B0604020202020204" pitchFamily="34" charset="0"/>
              </a:rPr>
              <a:t>Zagreb </a:t>
            </a:r>
            <a:r>
              <a:rPr lang="en-US" b="1" dirty="0" err="1">
                <a:latin typeface="Arial" panose="020B0604020202020204" pitchFamily="34" charset="0"/>
                <a:cs typeface="Arial" panose="020B0604020202020204" pitchFamily="34" charset="0"/>
              </a:rPr>
              <a:t>znamenitosti</a:t>
            </a:r>
            <a:r>
              <a:rPr lang="en-US" b="1" dirty="0">
                <a:latin typeface="Arial" panose="020B0604020202020204" pitchFamily="34" charset="0"/>
                <a:cs typeface="Arial" panose="020B0604020202020204" pitchFamily="34" charset="0"/>
              </a:rPr>
              <a:t> – </a:t>
            </a:r>
            <a:r>
              <a:rPr lang="hr-HR" b="1" dirty="0" err="1">
                <a:latin typeface="Arial" panose="020B0604020202020204" pitchFamily="34" charset="0"/>
                <a:cs typeface="Arial" panose="020B0604020202020204" pitchFamily="34" charset="0"/>
              </a:rPr>
              <a:t>C</a:t>
            </a:r>
            <a:r>
              <a:rPr lang="en-US" b="1" dirty="0" err="1" smtClean="0">
                <a:latin typeface="Arial" panose="020B0604020202020204" pitchFamily="34" charset="0"/>
                <a:cs typeface="Arial" panose="020B0604020202020204" pitchFamily="34" charset="0"/>
              </a:rPr>
              <a:t>rkva</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sv</a:t>
            </a:r>
            <a:r>
              <a:rPr lang="hr-HR" b="1"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Marka</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5A7911E-66F4-41AC-BE09-07ADE462B97B}"/>
              </a:ext>
            </a:extLst>
          </p:cNvPr>
          <p:cNvSpPr>
            <a:spLocks noGrp="1"/>
          </p:cNvSpPr>
          <p:nvPr>
            <p:ph idx="1"/>
          </p:nvPr>
        </p:nvSpPr>
        <p:spPr>
          <a:xfrm>
            <a:off x="227743" y="1832091"/>
            <a:ext cx="6589388" cy="4810151"/>
          </a:xfrm>
        </p:spPr>
        <p:txBody>
          <a:bodyPr anchor="t">
            <a:noAutofit/>
          </a:bodyPr>
          <a:lstStyle/>
          <a:p>
            <a:r>
              <a:rPr lang="pl-PL" sz="2000" dirty="0" smtClean="0"/>
              <a:t>jedna od </a:t>
            </a:r>
            <a:r>
              <a:rPr lang="pl-PL" sz="2000" dirty="0"/>
              <a:t>najstarijih zagrebačkih građevina</a:t>
            </a:r>
            <a:r>
              <a:rPr lang="en-US" sz="2000" dirty="0"/>
              <a:t>, </a:t>
            </a:r>
            <a:r>
              <a:rPr lang="en-US" sz="2000" dirty="0" err="1"/>
              <a:t>izgrađena</a:t>
            </a:r>
            <a:r>
              <a:rPr lang="en-US" sz="2000" dirty="0"/>
              <a:t> je </a:t>
            </a:r>
            <a:r>
              <a:rPr lang="en-US" sz="2000" dirty="0" err="1"/>
              <a:t>kao</a:t>
            </a:r>
            <a:r>
              <a:rPr lang="en-US" sz="2000" dirty="0"/>
              <a:t> trobrodna </a:t>
            </a:r>
            <a:r>
              <a:rPr lang="en-US" sz="2000" dirty="0" err="1"/>
              <a:t>dvoranska</a:t>
            </a:r>
            <a:r>
              <a:rPr lang="en-US" sz="2000" dirty="0"/>
              <a:t> </a:t>
            </a:r>
            <a:r>
              <a:rPr lang="en-US" sz="2000" dirty="0" err="1"/>
              <a:t>građevina</a:t>
            </a:r>
            <a:r>
              <a:rPr lang="en-US" sz="2000" dirty="0"/>
              <a:t> u 14. </a:t>
            </a:r>
            <a:r>
              <a:rPr lang="en-US" sz="2000" dirty="0" err="1"/>
              <a:t>stoljeću</a:t>
            </a:r>
            <a:r>
              <a:rPr lang="en-US" sz="2000" dirty="0"/>
              <a:t>, </a:t>
            </a:r>
            <a:r>
              <a:rPr lang="en-US" sz="2000" dirty="0" err="1"/>
              <a:t>kao</a:t>
            </a:r>
            <a:r>
              <a:rPr lang="en-US" sz="2000" dirty="0"/>
              <a:t> </a:t>
            </a:r>
            <a:r>
              <a:rPr lang="en-US" sz="2000" dirty="0" err="1"/>
              <a:t>gradečka</a:t>
            </a:r>
            <a:r>
              <a:rPr lang="en-US" sz="2000" dirty="0"/>
              <a:t> </a:t>
            </a:r>
            <a:r>
              <a:rPr lang="en-US" sz="2000" dirty="0" err="1"/>
              <a:t>župna</a:t>
            </a:r>
            <a:r>
              <a:rPr lang="en-US" sz="2000" dirty="0"/>
              <a:t> crkva. </a:t>
            </a:r>
          </a:p>
          <a:p>
            <a:r>
              <a:rPr lang="en-US" sz="2000" dirty="0" err="1"/>
              <a:t>kralj</a:t>
            </a:r>
            <a:r>
              <a:rPr lang="en-US" sz="2000" dirty="0"/>
              <a:t> Bela IV. </a:t>
            </a:r>
            <a:r>
              <a:rPr lang="en-US" sz="2000" dirty="0" err="1"/>
              <a:t>dozvolio</a:t>
            </a:r>
            <a:r>
              <a:rPr lang="en-US" sz="2000" dirty="0"/>
              <a:t> je </a:t>
            </a:r>
            <a:r>
              <a:rPr lang="en-US" sz="2000" dirty="0" err="1"/>
              <a:t>održavanje</a:t>
            </a:r>
            <a:r>
              <a:rPr lang="en-US" sz="2000" dirty="0"/>
              <a:t> sajmova </a:t>
            </a:r>
            <a:r>
              <a:rPr lang="en-US" sz="2000" dirty="0" err="1"/>
              <a:t>na</a:t>
            </a:r>
            <a:r>
              <a:rPr lang="en-US" sz="2000" dirty="0"/>
              <a:t> </a:t>
            </a:r>
            <a:r>
              <a:rPr lang="en-US" sz="2000" dirty="0" err="1"/>
              <a:t>Trgu</a:t>
            </a:r>
            <a:r>
              <a:rPr lang="en-US" sz="2000" dirty="0"/>
              <a:t> </a:t>
            </a:r>
            <a:r>
              <a:rPr lang="en-US" sz="2000" dirty="0" err="1"/>
              <a:t>sv</a:t>
            </a:r>
            <a:r>
              <a:rPr lang="en-US" sz="2000" dirty="0"/>
              <a:t>. Marka i </a:t>
            </a:r>
            <a:r>
              <a:rPr lang="en-US" sz="2000" dirty="0" err="1"/>
              <a:t>ispred</a:t>
            </a:r>
            <a:r>
              <a:rPr lang="en-US" sz="2000" dirty="0"/>
              <a:t> same </a:t>
            </a:r>
            <a:r>
              <a:rPr lang="en-US" sz="2000" dirty="0" err="1"/>
              <a:t>crkve</a:t>
            </a:r>
            <a:endParaRPr lang="en-US" sz="2000" dirty="0"/>
          </a:p>
          <a:p>
            <a:r>
              <a:rPr lang="en-US" sz="2000" dirty="0" err="1"/>
              <a:t>Ispred</a:t>
            </a:r>
            <a:r>
              <a:rPr lang="en-US" sz="2000" dirty="0"/>
              <a:t> </a:t>
            </a:r>
            <a:r>
              <a:rPr lang="en-US" sz="2000" dirty="0" err="1"/>
              <a:t>nje</a:t>
            </a:r>
            <a:r>
              <a:rPr lang="en-US" sz="2000" dirty="0"/>
              <a:t> je </a:t>
            </a:r>
            <a:r>
              <a:rPr lang="en-US" sz="2000" dirty="0" err="1"/>
              <a:t>Ambroz</a:t>
            </a:r>
            <a:r>
              <a:rPr lang="en-US" sz="2000" dirty="0"/>
              <a:t> Matija </a:t>
            </a:r>
            <a:r>
              <a:rPr lang="en-US" sz="2000" dirty="0" err="1"/>
              <a:t>Gubec</a:t>
            </a:r>
            <a:r>
              <a:rPr lang="en-US" sz="2000" dirty="0"/>
              <a:t>, </a:t>
            </a:r>
            <a:r>
              <a:rPr lang="en-US" sz="2000" dirty="0" err="1"/>
              <a:t>okrunjen</a:t>
            </a:r>
            <a:r>
              <a:rPr lang="en-US" sz="2000" dirty="0"/>
              <a:t> </a:t>
            </a:r>
            <a:r>
              <a:rPr lang="en-US" sz="2000" dirty="0" err="1"/>
              <a:t>užarenom</a:t>
            </a:r>
            <a:r>
              <a:rPr lang="en-US" sz="2000" dirty="0"/>
              <a:t> </a:t>
            </a:r>
            <a:r>
              <a:rPr lang="en-US" sz="2000" dirty="0" err="1"/>
              <a:t>željeznom</a:t>
            </a:r>
            <a:r>
              <a:rPr lang="en-US" sz="2000" dirty="0"/>
              <a:t> </a:t>
            </a:r>
            <a:r>
              <a:rPr lang="en-US" sz="2000" dirty="0" err="1"/>
              <a:t>krunom</a:t>
            </a:r>
            <a:endParaRPr lang="en-US" sz="2000" dirty="0"/>
          </a:p>
          <a:p>
            <a:r>
              <a:rPr lang="en-US" sz="2000" dirty="0" err="1"/>
              <a:t>Neogotička</a:t>
            </a:r>
            <a:r>
              <a:rPr lang="en-US" sz="2000" dirty="0"/>
              <a:t> </a:t>
            </a:r>
            <a:r>
              <a:rPr lang="en-US" sz="2000" dirty="0" err="1"/>
              <a:t>vanjština</a:t>
            </a:r>
            <a:r>
              <a:rPr lang="en-US" sz="2000" dirty="0"/>
              <a:t> </a:t>
            </a:r>
            <a:r>
              <a:rPr lang="en-US" sz="2000" dirty="0" err="1"/>
              <a:t>crkve</a:t>
            </a:r>
            <a:r>
              <a:rPr lang="en-US" sz="2000" dirty="0"/>
              <a:t> </a:t>
            </a:r>
            <a:r>
              <a:rPr lang="en-US" sz="2000" dirty="0" err="1"/>
              <a:t>rezultat</a:t>
            </a:r>
            <a:r>
              <a:rPr lang="en-US" sz="2000" dirty="0"/>
              <a:t> je </a:t>
            </a:r>
            <a:r>
              <a:rPr lang="en-US" sz="2000" dirty="0" err="1"/>
              <a:t>obnove</a:t>
            </a:r>
            <a:r>
              <a:rPr lang="en-US" sz="2000" dirty="0"/>
              <a:t> (1876. — 1882. god.), </a:t>
            </a:r>
            <a:r>
              <a:rPr lang="en-US" sz="2000" dirty="0" err="1"/>
              <a:t>koja</a:t>
            </a:r>
            <a:r>
              <a:rPr lang="en-US" sz="2000" dirty="0"/>
              <a:t> je </a:t>
            </a:r>
            <a:r>
              <a:rPr lang="en-US" sz="2000" dirty="0" err="1"/>
              <a:t>povjerena</a:t>
            </a:r>
            <a:r>
              <a:rPr lang="en-US" sz="2000" dirty="0"/>
              <a:t> </a:t>
            </a:r>
            <a:r>
              <a:rPr lang="en-US" sz="2000" dirty="0" err="1"/>
              <a:t>bečkomu</a:t>
            </a:r>
            <a:r>
              <a:rPr lang="en-US" sz="2000" dirty="0"/>
              <a:t> </a:t>
            </a:r>
            <a:r>
              <a:rPr lang="en-US" sz="2000" dirty="0" err="1"/>
              <a:t>restauratoru</a:t>
            </a:r>
            <a:r>
              <a:rPr lang="en-US" sz="2000" dirty="0"/>
              <a:t> </a:t>
            </a:r>
            <a:r>
              <a:rPr lang="en-US" sz="2000" dirty="0" err="1"/>
              <a:t>gotičkih</a:t>
            </a:r>
            <a:r>
              <a:rPr lang="en-US" sz="2000" dirty="0"/>
              <a:t> </a:t>
            </a:r>
            <a:r>
              <a:rPr lang="en-US" sz="2000" dirty="0" err="1"/>
              <a:t>crkava</a:t>
            </a:r>
            <a:r>
              <a:rPr lang="en-US" sz="2000" dirty="0"/>
              <a:t>, </a:t>
            </a:r>
            <a:r>
              <a:rPr lang="en-US" sz="2000" dirty="0" err="1"/>
              <a:t>arhitektu</a:t>
            </a:r>
            <a:r>
              <a:rPr lang="en-US" sz="2000" dirty="0"/>
              <a:t> </a:t>
            </a:r>
            <a:r>
              <a:rPr lang="en-US" sz="2000" dirty="0" err="1"/>
              <a:t>Friedrichu</a:t>
            </a:r>
            <a:r>
              <a:rPr lang="en-US" sz="2000" dirty="0"/>
              <a:t> von </a:t>
            </a:r>
            <a:r>
              <a:rPr lang="en-US" sz="2000" dirty="0" err="1"/>
              <a:t>Schmidtu</a:t>
            </a:r>
            <a:r>
              <a:rPr lang="en-US" sz="2000" dirty="0"/>
              <a:t>. </a:t>
            </a:r>
            <a:r>
              <a:rPr lang="en-US" sz="2000" dirty="0" err="1"/>
              <a:t>Prema</a:t>
            </a:r>
            <a:r>
              <a:rPr lang="en-US" sz="2000" dirty="0"/>
              <a:t> njegovim </a:t>
            </a:r>
            <a:r>
              <a:rPr lang="en-US" sz="2000" dirty="0" err="1"/>
              <a:t>planovima</a:t>
            </a:r>
            <a:r>
              <a:rPr lang="en-US" sz="2000" dirty="0"/>
              <a:t> </a:t>
            </a:r>
            <a:r>
              <a:rPr lang="en-US" sz="2000" dirty="0" err="1"/>
              <a:t>zahvat</a:t>
            </a:r>
            <a:r>
              <a:rPr lang="en-US" sz="2000" dirty="0"/>
              <a:t> je </a:t>
            </a:r>
            <a:r>
              <a:rPr lang="en-US" sz="2000" dirty="0" err="1"/>
              <a:t>izveo</a:t>
            </a:r>
            <a:r>
              <a:rPr lang="en-US" sz="2000" dirty="0"/>
              <a:t> </a:t>
            </a:r>
            <a:r>
              <a:rPr lang="en-US" sz="2000" dirty="0" err="1"/>
              <a:t>njegov</a:t>
            </a:r>
            <a:r>
              <a:rPr lang="en-US" sz="2000" dirty="0"/>
              <a:t> </a:t>
            </a:r>
            <a:r>
              <a:rPr lang="en-US" sz="2000" dirty="0" err="1"/>
              <a:t>suradnik</a:t>
            </a:r>
            <a:r>
              <a:rPr lang="en-US" sz="2000" dirty="0"/>
              <a:t> Hermann </a:t>
            </a:r>
            <a:r>
              <a:rPr lang="en-US" sz="2000" dirty="0" err="1" smtClean="0"/>
              <a:t>Bollé</a:t>
            </a:r>
            <a:r>
              <a:rPr lang="en-US" sz="2000" dirty="0" smtClean="0"/>
              <a:t> </a:t>
            </a:r>
            <a:endParaRPr lang="en-US" sz="2000" dirty="0"/>
          </a:p>
          <a:p>
            <a:r>
              <a:rPr lang="en-US" sz="2000" dirty="0"/>
              <a:t>Tada je i </a:t>
            </a:r>
            <a:r>
              <a:rPr lang="en-US" sz="2000" dirty="0" err="1"/>
              <a:t>napravljen</a:t>
            </a:r>
            <a:r>
              <a:rPr lang="en-US" sz="2000" dirty="0"/>
              <a:t> </a:t>
            </a:r>
            <a:r>
              <a:rPr lang="en-US" sz="2000" dirty="0" err="1"/>
              <a:t>čuveni</a:t>
            </a:r>
            <a:r>
              <a:rPr lang="en-US" sz="2000" dirty="0"/>
              <a:t> </a:t>
            </a:r>
            <a:r>
              <a:rPr lang="en-US" sz="2000" dirty="0" err="1"/>
              <a:t>krov</a:t>
            </a:r>
            <a:r>
              <a:rPr lang="en-US" sz="2000" dirty="0"/>
              <a:t> od </a:t>
            </a:r>
            <a:r>
              <a:rPr lang="en-US" sz="2000" dirty="0" err="1"/>
              <a:t>ocakljenih</a:t>
            </a:r>
            <a:r>
              <a:rPr lang="en-US" sz="2000" dirty="0"/>
              <a:t> crijepova s </a:t>
            </a:r>
            <a:r>
              <a:rPr lang="en-US" sz="2000" dirty="0" err="1"/>
              <a:t>grbom</a:t>
            </a:r>
            <a:r>
              <a:rPr lang="en-US" sz="2000" dirty="0"/>
              <a:t> </a:t>
            </a:r>
            <a:r>
              <a:rPr lang="en-US" sz="2000" dirty="0" err="1"/>
              <a:t>Trojedne</a:t>
            </a:r>
            <a:r>
              <a:rPr lang="en-US" sz="2000" dirty="0"/>
              <a:t> </a:t>
            </a:r>
            <a:r>
              <a:rPr lang="en-US" sz="2000" dirty="0" err="1"/>
              <a:t>kraljevine</a:t>
            </a:r>
            <a:r>
              <a:rPr lang="en-US" sz="2000" dirty="0"/>
              <a:t> </a:t>
            </a:r>
            <a:r>
              <a:rPr lang="en-US" sz="2000" dirty="0" err="1"/>
              <a:t>Hrvatske</a:t>
            </a:r>
            <a:r>
              <a:rPr lang="en-US" sz="2000" dirty="0"/>
              <a:t>, </a:t>
            </a:r>
            <a:r>
              <a:rPr lang="en-US" sz="2000" dirty="0" err="1"/>
              <a:t>Slavonije</a:t>
            </a:r>
            <a:r>
              <a:rPr lang="en-US" sz="2000" dirty="0"/>
              <a:t> i </a:t>
            </a:r>
            <a:r>
              <a:rPr lang="en-US" sz="2000" dirty="0" err="1"/>
              <a:t>Dalmacije</a:t>
            </a:r>
            <a:r>
              <a:rPr lang="en-US" sz="2000" dirty="0"/>
              <a:t> </a:t>
            </a:r>
            <a:r>
              <a:rPr lang="en-US" sz="2000" dirty="0" err="1"/>
              <a:t>na</a:t>
            </a:r>
            <a:r>
              <a:rPr lang="en-US" sz="2000" dirty="0"/>
              <a:t> </a:t>
            </a:r>
            <a:r>
              <a:rPr lang="en-US" sz="2000" dirty="0" err="1"/>
              <a:t>lijevom</a:t>
            </a:r>
            <a:r>
              <a:rPr lang="en-US" sz="2000" dirty="0"/>
              <a:t> </a:t>
            </a:r>
            <a:r>
              <a:rPr lang="en-US" sz="2000" dirty="0" err="1"/>
              <a:t>dijelu</a:t>
            </a:r>
            <a:r>
              <a:rPr lang="en-US" sz="2000" dirty="0"/>
              <a:t> krova i </a:t>
            </a:r>
            <a:r>
              <a:rPr lang="en-US" sz="2000" dirty="0" err="1"/>
              <a:t>grbom</a:t>
            </a:r>
            <a:r>
              <a:rPr lang="en-US" sz="2000" dirty="0"/>
              <a:t> grada </a:t>
            </a:r>
            <a:r>
              <a:rPr lang="en-US" sz="2000" dirty="0" err="1"/>
              <a:t>Zagreba</a:t>
            </a:r>
            <a:r>
              <a:rPr lang="en-US" sz="2000" dirty="0"/>
              <a:t> </a:t>
            </a:r>
            <a:r>
              <a:rPr lang="en-US" sz="2000" dirty="0" err="1"/>
              <a:t>na</a:t>
            </a:r>
            <a:r>
              <a:rPr lang="en-US" sz="2000" dirty="0"/>
              <a:t> </a:t>
            </a:r>
            <a:r>
              <a:rPr lang="en-US" sz="2000" dirty="0" err="1"/>
              <a:t>desnom</a:t>
            </a:r>
            <a:r>
              <a:rPr lang="en-US" sz="2000" dirty="0"/>
              <a:t> </a:t>
            </a:r>
            <a:r>
              <a:rPr lang="en-US" sz="2000" dirty="0" err="1"/>
              <a:t>dijelu</a:t>
            </a:r>
            <a:r>
              <a:rPr lang="en-US" sz="2000" dirty="0"/>
              <a:t> krova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131" y="-636996"/>
            <a:ext cx="6231047" cy="599238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601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
  <TotalTime>2004</TotalTime>
  <Words>946</Words>
  <Application>Microsoft Office PowerPoint</Application>
  <PresentationFormat>Široki zaslon</PresentationFormat>
  <Paragraphs>121</Paragraphs>
  <Slides>24</Slides>
  <Notes>0</Notes>
  <HiddenSlides>0</HiddenSlides>
  <MMClips>8</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24</vt:i4>
      </vt:variant>
    </vt:vector>
  </HeadingPairs>
  <TitlesOfParts>
    <vt:vector size="30" baseType="lpstr">
      <vt:lpstr>Arial</vt:lpstr>
      <vt:lpstr>Calibri</vt:lpstr>
      <vt:lpstr>Calibri Light</vt:lpstr>
      <vt:lpstr>Leelawadee UI Semilight</vt:lpstr>
      <vt:lpstr>Script MT Bold</vt:lpstr>
      <vt:lpstr>Office Theme</vt:lpstr>
      <vt:lpstr>Projekt „Ja domovinu imam              u srcu je nosim.." </vt:lpstr>
      <vt:lpstr>Zagreb moj grad</vt:lpstr>
      <vt:lpstr>Povijest grada</vt:lpstr>
      <vt:lpstr>PowerPoint prezentacija</vt:lpstr>
      <vt:lpstr>Zagrebačke znamenitosti</vt:lpstr>
      <vt:lpstr>Zagreb znamenitosti – trg bana Josipa Jelačića</vt:lpstr>
      <vt:lpstr>Zagreb znamenitosti – Manduševac</vt:lpstr>
      <vt:lpstr>Zagreb znamenitosti – Markov trg</vt:lpstr>
      <vt:lpstr>Zagreb znamenitosti – Crkva sv. Marka</vt:lpstr>
      <vt:lpstr>Zagreb znamenitosti –Banski dvori</vt:lpstr>
      <vt:lpstr>Zagreb znamenitosti –Saborska palača</vt:lpstr>
      <vt:lpstr>Zagreb znamenitosti – Kamenita vrata</vt:lpstr>
      <vt:lpstr>Zagreb znamenitosti – kula Lotrščak</vt:lpstr>
      <vt:lpstr>Zagreb znamenitosti – Popov toranj</vt:lpstr>
      <vt:lpstr>Zagreb znamenitosti – HNK</vt:lpstr>
      <vt:lpstr>Zagreb znamenitosti – Lenuzzijeva potkova</vt:lpstr>
      <vt:lpstr>Zagreb znamenitosti – Maksimir</vt:lpstr>
      <vt:lpstr>Zagreb znamenitosti - spomenici</vt:lpstr>
      <vt:lpstr>Zagreb znamenitosti - spomenici</vt:lpstr>
      <vt:lpstr>Zagreb znamenite osobe –Herman Bolle</vt:lpstr>
      <vt:lpstr>Zagreb znamenite osobe –Herman Bolle</vt:lpstr>
      <vt:lpstr>Zagreb znamenite osobe –Vjećeslav Holjevac</vt:lpstr>
      <vt:lpstr>Zagreb znamenite osobe –Josip Juraj Strossmayer</vt:lpstr>
      <vt:lpstr>Pjesme o Zagrebu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Zagreb moj grad</dc:title>
  <dc:creator>Gabrijela Ivosevic</dc:creator>
  <cp:lastModifiedBy>2017INF2</cp:lastModifiedBy>
  <cp:revision>60</cp:revision>
  <dcterms:created xsi:type="dcterms:W3CDTF">2019-04-26T14:35:58Z</dcterms:created>
  <dcterms:modified xsi:type="dcterms:W3CDTF">2019-05-17T14:03:51Z</dcterms:modified>
</cp:coreProperties>
</file>